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Extra-Bold" charset="1" panose="00000900000000000000"/>
      <p:regular r:id="rId10"/>
    </p:embeddedFont>
    <p:embeddedFont>
      <p:font typeface="Montserrat Extra-Bold Bold" charset="1" panose="00000A00000000000000"/>
      <p:regular r:id="rId11"/>
    </p:embeddedFont>
    <p:embeddedFont>
      <p:font typeface="Montserrat Extra-Bold Italics" charset="1" panose="00000900000000000000"/>
      <p:regular r:id="rId12"/>
    </p:embeddedFont>
    <p:embeddedFont>
      <p:font typeface="Montserrat Extra-Bold Bold Italics" charset="1" panose="00000A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VAFihqHAo6s.mp4" Type="http://schemas.openxmlformats.org/officeDocument/2006/relationships/video"/><Relationship Id="rId4" Target="../media/VAFihqHAo6s.mp4" Type="http://schemas.microsoft.com/office/2007/relationships/media"/><Relationship Id="rId5" Target="../media/image18.jpeg" Type="http://schemas.openxmlformats.org/officeDocument/2006/relationships/image"/><Relationship Id="rId6" Target="../media/VAFihk1igxs.mp4" Type="http://schemas.openxmlformats.org/officeDocument/2006/relationships/video"/><Relationship Id="rId7" Target="../media/VAFihk1igxs.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 Id="rId5" Target="../media/image26.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https://tronic.lk/"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580" t="0" r="4580" b="0"/>
          <a:stretch>
            <a:fillRect/>
          </a:stretch>
        </p:blipFill>
        <p:spPr>
          <a:xfrm flipH="false" flipV="false" rot="0">
            <a:off x="3997129" y="-394449"/>
            <a:ext cx="15524777" cy="10681449"/>
          </a:xfrm>
          <a:prstGeom prst="rect">
            <a:avLst/>
          </a:prstGeom>
        </p:spPr>
      </p:pic>
      <p:sp>
        <p:nvSpPr>
          <p:cNvPr name="AutoShape 3" id="3"/>
          <p:cNvSpPr/>
          <p:nvPr/>
        </p:nvSpPr>
        <p:spPr>
          <a:xfrm rot="-7020778">
            <a:off x="-6565747" y="821505"/>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1028700"/>
            <a:ext cx="1783058" cy="295015"/>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76242" y="8956802"/>
            <a:ext cx="1783058" cy="295015"/>
          </a:xfrm>
          <a:prstGeom prst="rect">
            <a:avLst/>
          </a:prstGeom>
        </p:spPr>
      </p:pic>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1" id="11"/>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2" id="12"/>
          <p:cNvSpPr txBox="true"/>
          <p:nvPr/>
        </p:nvSpPr>
        <p:spPr>
          <a:xfrm rot="0">
            <a:off x="810666" y="2949154"/>
            <a:ext cx="8566993" cy="6010990"/>
          </a:xfrm>
          <a:prstGeom prst="rect">
            <a:avLst/>
          </a:prstGeom>
        </p:spPr>
        <p:txBody>
          <a:bodyPr anchor="t" rtlCol="false" tIns="0" lIns="0" bIns="0" rIns="0">
            <a:spAutoFit/>
          </a:bodyPr>
          <a:lstStyle/>
          <a:p>
            <a:pPr>
              <a:lnSpc>
                <a:spcPts val="10580"/>
              </a:lnSpc>
            </a:pPr>
            <a:r>
              <a:rPr lang="en-US" sz="11888" spc="-701">
                <a:solidFill>
                  <a:srgbClr val="FFFFFF"/>
                </a:solidFill>
                <a:latin typeface="Montserrat Extra-Bold Italics"/>
              </a:rPr>
              <a:t>PROJECT PROPOSAL</a:t>
            </a:r>
          </a:p>
          <a:p>
            <a:pPr>
              <a:lnSpc>
                <a:spcPts val="10580"/>
              </a:lnSpc>
            </a:pPr>
          </a:p>
          <a:p>
            <a:pPr>
              <a:lnSpc>
                <a:spcPts val="6928"/>
              </a:lnSpc>
            </a:pPr>
            <a:r>
              <a:rPr lang="en-US" sz="7785" spc="-459">
                <a:solidFill>
                  <a:srgbClr val="F2DF74"/>
                </a:solidFill>
                <a:latin typeface="Montserrat Extra-Bold Italics"/>
              </a:rPr>
              <a:t>-FREE SPACE DETECTOR </a:t>
            </a:r>
          </a:p>
          <a:p>
            <a:pPr>
              <a:lnSpc>
                <a:spcPts val="2371"/>
              </a:lnSpc>
            </a:pPr>
            <a:r>
              <a:rPr lang="en-US" sz="2664" spc="-157">
                <a:solidFill>
                  <a:srgbClr val="DAFFFF"/>
                </a:solidFill>
                <a:latin typeface="Montserrat Extra-Bold Italics"/>
              </a:rPr>
              <a:t>TEAM WIRED WIZARDS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706796" y="4465219"/>
            <a:ext cx="25783492" cy="9586163"/>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0814" r="0" b="21789"/>
          <a:stretch>
            <a:fillRect/>
          </a:stretch>
        </p:blipFill>
        <p:spPr>
          <a:xfrm flipH="false" flipV="false" rot="0">
            <a:off x="2482041" y="2666682"/>
            <a:ext cx="4864079" cy="5791476"/>
          </a:xfrm>
          <a:prstGeom prst="rect">
            <a:avLst/>
          </a:prstGeom>
        </p:spPr>
      </p:pic>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12240" r="0" b="20637"/>
          <a:stretch>
            <a:fillRect/>
          </a:stretch>
        </p:blipFill>
        <p:spPr>
          <a:xfrm flipH="false" flipV="false" rot="0">
            <a:off x="9932023" y="2666682"/>
            <a:ext cx="4883902" cy="5791476"/>
          </a:xfrm>
          <a:prstGeom prst="rect">
            <a:avLst/>
          </a:prstGeom>
        </p:spPr>
      </p:pic>
      <p:sp>
        <p:nvSpPr>
          <p:cNvPr name="TextBox 7" id="7"/>
          <p:cNvSpPr txBox="true"/>
          <p:nvPr/>
        </p:nvSpPr>
        <p:spPr>
          <a:xfrm rot="0">
            <a:off x="667448" y="1122188"/>
            <a:ext cx="7596958" cy="741304"/>
          </a:xfrm>
          <a:prstGeom prst="rect">
            <a:avLst/>
          </a:prstGeom>
        </p:spPr>
        <p:txBody>
          <a:bodyPr anchor="t" rtlCol="false" tIns="0" lIns="0" bIns="0" rIns="0">
            <a:spAutoFit/>
          </a:bodyPr>
          <a:lstStyle/>
          <a:p>
            <a:pPr>
              <a:lnSpc>
                <a:spcPts val="5536"/>
              </a:lnSpc>
            </a:pPr>
            <a:r>
              <a:rPr lang="en-US" sz="5649" spc="-333">
                <a:solidFill>
                  <a:srgbClr val="263F6B"/>
                </a:solidFill>
                <a:latin typeface="Montserrat Extra-Bold Italics"/>
              </a:rPr>
              <a:t>PROGRESS REPORT</a:t>
            </a:r>
          </a:p>
        </p:txBody>
      </p:sp>
    </p:spTree>
  </p:cSld>
  <p:clrMapOvr>
    <a:masterClrMapping/>
  </p:clrMapOvr>
  <p:timing>
    <p:tnLst>
      <p:par>
        <p:cTn dur="indefinite" restart="never" nodeType="tmRoot">
          <p:childTnLst>
            <p:video>
              <p:cMediaNode vol="0">
                <p:cTn fill="hold" display="false">
                  <p:stCondLst>
                    <p:cond delay="indefinite"/>
                  </p:stCondLst>
                </p:cTn>
                <p:tgtEl>
                  <p:spTgt spid="5"/>
                </p:tgtEl>
              </p:cMediaNode>
            </p:video>
            <p:video>
              <p:cMediaNode vol="0">
                <p:cTn fill="hold" display="false">
                  <p:stCondLst>
                    <p:cond delay="indefinite"/>
                  </p:stCondLst>
                </p:cTn>
                <p:tgtEl>
                  <p:spTgt spid="6"/>
                </p:tgtEl>
              </p:cMediaNode>
            </p:video>
          </p:childTnLst>
        </p:cTn>
      </p:par>
    </p:tnLst>
  </p:timing>
</p:sld>
</file>

<file path=ppt/slides/slide1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667448" y="1122188"/>
            <a:ext cx="7596958" cy="741304"/>
          </a:xfrm>
          <a:prstGeom prst="rect">
            <a:avLst/>
          </a:prstGeom>
        </p:spPr>
        <p:txBody>
          <a:bodyPr anchor="t" rtlCol="false" tIns="0" lIns="0" bIns="0" rIns="0">
            <a:spAutoFit/>
          </a:bodyPr>
          <a:lstStyle/>
          <a:p>
            <a:pPr>
              <a:lnSpc>
                <a:spcPts val="5536"/>
              </a:lnSpc>
            </a:pPr>
            <a:r>
              <a:rPr lang="en-US" sz="5649" spc="-333">
                <a:solidFill>
                  <a:srgbClr val="263F6B"/>
                </a:solidFill>
                <a:latin typeface="Montserrat Extra-Bold Italics"/>
              </a:rPr>
              <a:t>PROGRESS REPORT</a:t>
            </a:r>
          </a:p>
        </p:txBody>
      </p:sp>
      <p:sp>
        <p:nvSpPr>
          <p:cNvPr name="AutoShape 3" id="3"/>
          <p:cNvSpPr/>
          <p:nvPr/>
        </p:nvSpPr>
        <p:spPr>
          <a:xfrm rot="-1753206">
            <a:off x="-1475993" y="2660602"/>
            <a:ext cx="25783492" cy="9586163"/>
          </a:xfrm>
          <a:prstGeom prst="rect">
            <a:avLst/>
          </a:prstGeom>
          <a:solidFill>
            <a:srgbClr val="545454">
              <a:alpha val="4706"/>
            </a:srgbClr>
          </a:solidFill>
        </p:spPr>
      </p:sp>
      <p:sp>
        <p:nvSpPr>
          <p:cNvPr name="AutoShape 4" id="4"/>
          <p:cNvSpPr/>
          <p:nvPr/>
        </p:nvSpPr>
        <p:spPr>
          <a:xfrm rot="0">
            <a:off x="1028700" y="9591065"/>
            <a:ext cx="16230600" cy="1351653"/>
          </a:xfrm>
          <a:prstGeom prst="rect">
            <a:avLst/>
          </a:prstGeom>
          <a:solidFill>
            <a:srgbClr val="213559"/>
          </a:solidFill>
        </p:spPr>
      </p:sp>
      <p:sp>
        <p:nvSpPr>
          <p:cNvPr name="AutoShape 5" id="5"/>
          <p:cNvSpPr/>
          <p:nvPr/>
        </p:nvSpPr>
        <p:spPr>
          <a:xfrm rot="0">
            <a:off x="1028700" y="-675827"/>
            <a:ext cx="16230600" cy="1351653"/>
          </a:xfrm>
          <a:prstGeom prst="rect">
            <a:avLst/>
          </a:prstGeom>
          <a:solidFill>
            <a:srgbClr val="213559"/>
          </a:solidFill>
        </p:spPr>
      </p:sp>
      <p:sp>
        <p:nvSpPr>
          <p:cNvPr name="TextBox 6" id="6"/>
          <p:cNvSpPr txBox="true"/>
          <p:nvPr/>
        </p:nvSpPr>
        <p:spPr>
          <a:xfrm rot="0">
            <a:off x="667448" y="1777768"/>
            <a:ext cx="4277618" cy="811530"/>
          </a:xfrm>
          <a:prstGeom prst="rect">
            <a:avLst/>
          </a:prstGeom>
        </p:spPr>
        <p:txBody>
          <a:bodyPr anchor="t" rtlCol="false" tIns="0" lIns="0" bIns="0" rIns="0">
            <a:spAutoFit/>
          </a:bodyPr>
          <a:lstStyle/>
          <a:p>
            <a:pPr algn="ctr">
              <a:lnSpc>
                <a:spcPts val="6720"/>
              </a:lnSpc>
            </a:pPr>
            <a:r>
              <a:rPr lang="en-US" sz="4800">
                <a:solidFill>
                  <a:srgbClr val="263F6B"/>
                </a:solidFill>
                <a:latin typeface="Montserrat Bold"/>
              </a:rPr>
              <a:t>Ardiuno Code</a:t>
            </a:r>
          </a:p>
        </p:txBody>
      </p:sp>
      <p:sp>
        <p:nvSpPr>
          <p:cNvPr name="TextBox 7" id="7"/>
          <p:cNvSpPr txBox="true"/>
          <p:nvPr/>
        </p:nvSpPr>
        <p:spPr>
          <a:xfrm rot="0">
            <a:off x="2249168" y="3284291"/>
            <a:ext cx="5741789" cy="5955533"/>
          </a:xfrm>
          <a:prstGeom prst="rect">
            <a:avLst/>
          </a:prstGeom>
        </p:spPr>
        <p:txBody>
          <a:bodyPr anchor="t" rtlCol="false" tIns="0" lIns="0" bIns="0" rIns="0">
            <a:spAutoFit/>
          </a:bodyPr>
          <a:lstStyle/>
          <a:p>
            <a:pPr>
              <a:lnSpc>
                <a:spcPts val="1442"/>
              </a:lnSpc>
            </a:pPr>
            <a:r>
              <a:rPr lang="en-US" sz="1030">
                <a:solidFill>
                  <a:srgbClr val="263F6B"/>
                </a:solidFill>
                <a:latin typeface="Canva Sans Bold"/>
              </a:rPr>
              <a:t>#include&lt;LiquidCrystal.h&gt; //lcd</a:t>
            </a:r>
          </a:p>
          <a:p>
            <a:pPr>
              <a:lnSpc>
                <a:spcPts val="1442"/>
              </a:lnSpc>
            </a:pPr>
            <a:r>
              <a:rPr lang="en-US" sz="1030">
                <a:solidFill>
                  <a:srgbClr val="263F6B"/>
                </a:solidFill>
                <a:latin typeface="Canva Sans Bold"/>
              </a:rPr>
              <a:t>LiquidCrystal lcd(1,2,4,5,6,7);//lcd</a:t>
            </a:r>
          </a:p>
          <a:p>
            <a:pPr>
              <a:lnSpc>
                <a:spcPts val="1442"/>
              </a:lnSpc>
            </a:pPr>
          </a:p>
          <a:p>
            <a:pPr>
              <a:lnSpc>
                <a:spcPts val="1442"/>
              </a:lnSpc>
            </a:pPr>
            <a:r>
              <a:rPr lang="en-US" sz="1030">
                <a:solidFill>
                  <a:srgbClr val="263F6B"/>
                </a:solidFill>
                <a:latin typeface="Canva Sans Bold"/>
              </a:rPr>
              <a:t>// ir sensors</a:t>
            </a:r>
          </a:p>
          <a:p>
            <a:pPr>
              <a:lnSpc>
                <a:spcPts val="1442"/>
              </a:lnSpc>
            </a:pPr>
            <a:r>
              <a:rPr lang="en-US" sz="1030">
                <a:solidFill>
                  <a:srgbClr val="263F6B"/>
                </a:solidFill>
                <a:latin typeface="Canva Sans Bold"/>
              </a:rPr>
              <a:t>#define sensorPin1 8</a:t>
            </a:r>
          </a:p>
          <a:p>
            <a:pPr>
              <a:lnSpc>
                <a:spcPts val="1442"/>
              </a:lnSpc>
            </a:pPr>
            <a:r>
              <a:rPr lang="en-US" sz="1030">
                <a:solidFill>
                  <a:srgbClr val="263F6B"/>
                </a:solidFill>
                <a:latin typeface="Canva Sans Bold"/>
              </a:rPr>
              <a:t>#define sensorPin2 9</a:t>
            </a:r>
          </a:p>
          <a:p>
            <a:pPr>
              <a:lnSpc>
                <a:spcPts val="1442"/>
              </a:lnSpc>
            </a:pPr>
            <a:r>
              <a:rPr lang="en-US" sz="1030">
                <a:solidFill>
                  <a:srgbClr val="263F6B"/>
                </a:solidFill>
                <a:latin typeface="Canva Sans Bold"/>
              </a:rPr>
              <a:t>#define securityAlarm 10</a:t>
            </a:r>
          </a:p>
          <a:p>
            <a:pPr>
              <a:lnSpc>
                <a:spcPts val="1442"/>
              </a:lnSpc>
            </a:pPr>
          </a:p>
          <a:p>
            <a:pPr>
              <a:lnSpc>
                <a:spcPts val="1442"/>
              </a:lnSpc>
            </a:pPr>
            <a:r>
              <a:rPr lang="en-US" sz="1030">
                <a:solidFill>
                  <a:srgbClr val="263F6B"/>
                </a:solidFill>
                <a:latin typeface="Canva Sans Bold"/>
              </a:rPr>
              <a:t>//for ir sensors</a:t>
            </a:r>
          </a:p>
          <a:p>
            <a:pPr>
              <a:lnSpc>
                <a:spcPts val="1442"/>
              </a:lnSpc>
            </a:pPr>
          </a:p>
          <a:p>
            <a:pPr>
              <a:lnSpc>
                <a:spcPts val="1442"/>
              </a:lnSpc>
            </a:pPr>
            <a:r>
              <a:rPr lang="en-US" sz="1030">
                <a:solidFill>
                  <a:srgbClr val="263F6B"/>
                </a:solidFill>
                <a:latin typeface="Canva Sans Bold"/>
              </a:rPr>
              <a:t>int sensorState1 = 0;</a:t>
            </a:r>
          </a:p>
          <a:p>
            <a:pPr>
              <a:lnSpc>
                <a:spcPts val="1442"/>
              </a:lnSpc>
            </a:pPr>
            <a:r>
              <a:rPr lang="en-US" sz="1030">
                <a:solidFill>
                  <a:srgbClr val="263F6B"/>
                </a:solidFill>
                <a:latin typeface="Canva Sans Bold"/>
              </a:rPr>
              <a:t>int sensorState2 = 0;</a:t>
            </a:r>
          </a:p>
          <a:p>
            <a:pPr>
              <a:lnSpc>
                <a:spcPts val="1442"/>
              </a:lnSpc>
            </a:pPr>
            <a:r>
              <a:rPr lang="en-US" sz="1030">
                <a:solidFill>
                  <a:srgbClr val="263F6B"/>
                </a:solidFill>
                <a:latin typeface="Canva Sans Bold"/>
              </a:rPr>
              <a:t>int count=0;</a:t>
            </a:r>
          </a:p>
          <a:p>
            <a:pPr>
              <a:lnSpc>
                <a:spcPts val="1442"/>
              </a:lnSpc>
            </a:pPr>
            <a:r>
              <a:rPr lang="en-US" sz="1030">
                <a:solidFill>
                  <a:srgbClr val="263F6B"/>
                </a:solidFill>
                <a:latin typeface="Canva Sans Bold"/>
              </a:rPr>
              <a:t>void alarm(){</a:t>
            </a:r>
          </a:p>
          <a:p>
            <a:pPr>
              <a:lnSpc>
                <a:spcPts val="1442"/>
              </a:lnSpc>
            </a:pPr>
            <a:r>
              <a:rPr lang="en-US" sz="1030">
                <a:solidFill>
                  <a:srgbClr val="263F6B"/>
                </a:solidFill>
                <a:latin typeface="Canva Sans Bold"/>
              </a:rPr>
              <a:t>  digitalWrite(securityAlarm,HIGH); </a:t>
            </a:r>
          </a:p>
          <a:p>
            <a:pPr>
              <a:lnSpc>
                <a:spcPts val="1442"/>
              </a:lnSpc>
            </a:pPr>
            <a:r>
              <a:rPr lang="en-US" sz="1030">
                <a:solidFill>
                  <a:srgbClr val="263F6B"/>
                </a:solidFill>
                <a:latin typeface="Canva Sans Bold"/>
              </a:rPr>
              <a:t>}</a:t>
            </a:r>
          </a:p>
          <a:p>
            <a:pPr>
              <a:lnSpc>
                <a:spcPts val="1442"/>
              </a:lnSpc>
            </a:pPr>
            <a:r>
              <a:rPr lang="en-US" sz="1030">
                <a:solidFill>
                  <a:srgbClr val="263F6B"/>
                </a:solidFill>
                <a:latin typeface="Canva Sans Bold"/>
              </a:rPr>
              <a:t>void setup() {</a:t>
            </a:r>
          </a:p>
          <a:p>
            <a:pPr>
              <a:lnSpc>
                <a:spcPts val="1442"/>
              </a:lnSpc>
            </a:pPr>
            <a:r>
              <a:rPr lang="en-US" sz="1030">
                <a:solidFill>
                  <a:srgbClr val="263F6B"/>
                </a:solidFill>
                <a:latin typeface="Canva Sans Bold"/>
              </a:rPr>
              <a:t>  //lcd instruction registor opened</a:t>
            </a:r>
          </a:p>
          <a:p>
            <a:pPr>
              <a:lnSpc>
                <a:spcPts val="1442"/>
              </a:lnSpc>
            </a:pPr>
            <a:r>
              <a:rPr lang="en-US" sz="1030">
                <a:solidFill>
                  <a:srgbClr val="263F6B"/>
                </a:solidFill>
                <a:latin typeface="Canva Sans Bold"/>
              </a:rPr>
              <a:t>  lcd.begin(16,4);</a:t>
            </a:r>
          </a:p>
          <a:p>
            <a:pPr>
              <a:lnSpc>
                <a:spcPts val="1442"/>
              </a:lnSpc>
            </a:pPr>
            <a:r>
              <a:rPr lang="en-US" sz="1030">
                <a:solidFill>
                  <a:srgbClr val="263F6B"/>
                </a:solidFill>
                <a:latin typeface="Canva Sans Bold"/>
              </a:rPr>
              <a:t>  lcd.setCursor(0,0);lcd.print("IN STUDENTS ");delay(500);</a:t>
            </a:r>
          </a:p>
          <a:p>
            <a:pPr>
              <a:lnSpc>
                <a:spcPts val="1442"/>
              </a:lnSpc>
            </a:pPr>
            <a:r>
              <a:rPr lang="en-US" sz="1030">
                <a:solidFill>
                  <a:srgbClr val="263F6B"/>
                </a:solidFill>
                <a:latin typeface="Canva Sans Bold"/>
              </a:rPr>
              <a:t>  lcd.setCursor(0,1);lcd.print("TEMPERATURE ");delay(500);</a:t>
            </a:r>
          </a:p>
          <a:p>
            <a:pPr>
              <a:lnSpc>
                <a:spcPts val="1442"/>
              </a:lnSpc>
            </a:pPr>
            <a:r>
              <a:rPr lang="en-US" sz="1030">
                <a:solidFill>
                  <a:srgbClr val="263F6B"/>
                </a:solidFill>
                <a:latin typeface="Canva Sans Bold"/>
              </a:rPr>
              <a:t>  lcd.setCursor(0,2);lcd.print("HUMIDITY ");delay(500);</a:t>
            </a:r>
          </a:p>
          <a:p>
            <a:pPr>
              <a:lnSpc>
                <a:spcPts val="1442"/>
              </a:lnSpc>
            </a:pPr>
            <a:r>
              <a:rPr lang="en-US" sz="1030">
                <a:solidFill>
                  <a:srgbClr val="263F6B"/>
                </a:solidFill>
                <a:latin typeface="Canva Sans Bold"/>
              </a:rPr>
              <a:t>  lcd.setCursor(0,3);lcd.print("INTENSITY ");lcd.setCursor(14,3);lcd.print("Lx");delay(500); </a:t>
            </a:r>
          </a:p>
          <a:p>
            <a:pPr>
              <a:lnSpc>
                <a:spcPts val="1442"/>
              </a:lnSpc>
            </a:pPr>
            <a:r>
              <a:rPr lang="en-US" sz="1030">
                <a:solidFill>
                  <a:srgbClr val="263F6B"/>
                </a:solidFill>
                <a:latin typeface="Canva Sans Bold"/>
              </a:rPr>
              <a:t> </a:t>
            </a:r>
          </a:p>
          <a:p>
            <a:pPr>
              <a:lnSpc>
                <a:spcPts val="1442"/>
              </a:lnSpc>
            </a:pPr>
            <a:r>
              <a:rPr lang="en-US" sz="1030">
                <a:solidFill>
                  <a:srgbClr val="263F6B"/>
                </a:solidFill>
                <a:latin typeface="Canva Sans Bold"/>
              </a:rPr>
              <a:t>  // lcd instruction registor closed</a:t>
            </a:r>
          </a:p>
          <a:p>
            <a:pPr>
              <a:lnSpc>
                <a:spcPts val="1442"/>
              </a:lnSpc>
            </a:pPr>
          </a:p>
          <a:p>
            <a:pPr>
              <a:lnSpc>
                <a:spcPts val="1442"/>
              </a:lnSpc>
            </a:pPr>
            <a:r>
              <a:rPr lang="en-US" sz="1030">
                <a:solidFill>
                  <a:srgbClr val="263F6B"/>
                </a:solidFill>
                <a:latin typeface="Canva Sans Bold"/>
              </a:rPr>
              <a:t>  //Sensors are opened </a:t>
            </a:r>
          </a:p>
          <a:p>
            <a:pPr>
              <a:lnSpc>
                <a:spcPts val="1442"/>
              </a:lnSpc>
            </a:pPr>
            <a:r>
              <a:rPr lang="en-US" sz="1030">
                <a:solidFill>
                  <a:srgbClr val="263F6B"/>
                </a:solidFill>
                <a:latin typeface="Canva Sans Bold"/>
              </a:rPr>
              <a:t>  pinMode (sensorPin1,INPUT_PULLUP);</a:t>
            </a:r>
          </a:p>
          <a:p>
            <a:pPr>
              <a:lnSpc>
                <a:spcPts val="1442"/>
              </a:lnSpc>
            </a:pPr>
            <a:r>
              <a:rPr lang="en-US" sz="1030">
                <a:solidFill>
                  <a:srgbClr val="263F6B"/>
                </a:solidFill>
                <a:latin typeface="Canva Sans Bold"/>
              </a:rPr>
              <a:t>  pinMode (sensorPin2, INPUT_PULLUP);</a:t>
            </a:r>
          </a:p>
          <a:p>
            <a:pPr>
              <a:lnSpc>
                <a:spcPts val="1442"/>
              </a:lnSpc>
            </a:pPr>
            <a:r>
              <a:rPr lang="en-US" sz="1030">
                <a:solidFill>
                  <a:srgbClr val="263F6B"/>
                </a:solidFill>
                <a:latin typeface="Canva Sans Bold"/>
              </a:rPr>
              <a:t>  pinMode (securityAlarm,OUTPUT);</a:t>
            </a:r>
          </a:p>
          <a:p>
            <a:pPr>
              <a:lnSpc>
                <a:spcPts val="1442"/>
              </a:lnSpc>
            </a:pPr>
          </a:p>
          <a:p>
            <a:pPr>
              <a:lnSpc>
                <a:spcPts val="1442"/>
              </a:lnSpc>
            </a:pPr>
            <a:r>
              <a:rPr lang="en-US" sz="1030">
                <a:solidFill>
                  <a:srgbClr val="263F6B"/>
                </a:solidFill>
                <a:latin typeface="Canva Sans Bold"/>
              </a:rPr>
              <a:t>}</a:t>
            </a:r>
          </a:p>
          <a:p>
            <a:pPr>
              <a:lnSpc>
                <a:spcPts val="1442"/>
              </a:lnSpc>
            </a:pPr>
          </a:p>
        </p:txBody>
      </p:sp>
      <p:sp>
        <p:nvSpPr>
          <p:cNvPr name="TextBox 8" id="8"/>
          <p:cNvSpPr txBox="true"/>
          <p:nvPr/>
        </p:nvSpPr>
        <p:spPr>
          <a:xfrm rot="0">
            <a:off x="11415753" y="1416641"/>
            <a:ext cx="4482634" cy="7676038"/>
          </a:xfrm>
          <a:prstGeom prst="rect">
            <a:avLst/>
          </a:prstGeom>
        </p:spPr>
        <p:txBody>
          <a:bodyPr anchor="t" rtlCol="false" tIns="0" lIns="0" bIns="0" rIns="0">
            <a:spAutoFit/>
          </a:bodyPr>
          <a:lstStyle/>
          <a:p>
            <a:pPr>
              <a:lnSpc>
                <a:spcPts val="1133"/>
              </a:lnSpc>
            </a:pPr>
            <a:r>
              <a:rPr lang="en-US" sz="809">
                <a:solidFill>
                  <a:srgbClr val="263F6B"/>
                </a:solidFill>
                <a:latin typeface="Canva Sans Bold"/>
              </a:rPr>
              <a:t>void instruction(){</a:t>
            </a:r>
          </a:p>
          <a:p>
            <a:pPr>
              <a:lnSpc>
                <a:spcPts val="1133"/>
              </a:lnSpc>
            </a:pPr>
          </a:p>
          <a:p>
            <a:pPr>
              <a:lnSpc>
                <a:spcPts val="1133"/>
              </a:lnSpc>
            </a:pPr>
            <a:r>
              <a:rPr lang="en-US" sz="809">
                <a:solidFill>
                  <a:srgbClr val="263F6B"/>
                </a:solidFill>
                <a:latin typeface="Canva Sans Bold"/>
              </a:rPr>
              <a:t> lcd.setCursor(0,0);lcd.print("IN STUDENTS ");delay(100);</a:t>
            </a:r>
          </a:p>
          <a:p>
            <a:pPr>
              <a:lnSpc>
                <a:spcPts val="1133"/>
              </a:lnSpc>
            </a:pPr>
            <a:r>
              <a:rPr lang="en-US" sz="809">
                <a:solidFill>
                  <a:srgbClr val="263F6B"/>
                </a:solidFill>
                <a:latin typeface="Canva Sans Bold"/>
              </a:rPr>
              <a:t> lcd.setCursor(0,1);lcd.print("TEMPERATURE ");delay(100);</a:t>
            </a:r>
          </a:p>
          <a:p>
            <a:pPr>
              <a:lnSpc>
                <a:spcPts val="1133"/>
              </a:lnSpc>
            </a:pPr>
            <a:r>
              <a:rPr lang="en-US" sz="809">
                <a:solidFill>
                  <a:srgbClr val="263F6B"/>
                </a:solidFill>
                <a:latin typeface="Canva Sans Bold"/>
              </a:rPr>
              <a:t> lcd.setCursor(0,2);lcd.print("HUMIDITY ");delay(100);</a:t>
            </a:r>
          </a:p>
          <a:p>
            <a:pPr>
              <a:lnSpc>
                <a:spcPts val="1133"/>
              </a:lnSpc>
            </a:pPr>
            <a:r>
              <a:rPr lang="en-US" sz="809">
                <a:solidFill>
                  <a:srgbClr val="263F6B"/>
                </a:solidFill>
                <a:latin typeface="Canva Sans Bold"/>
              </a:rPr>
              <a:t> lcd.setCursor(0,3);lcd.print("INTENSITY ");lcd.setCursor(14,3);lcd.print("Lx");delay(100); </a:t>
            </a:r>
          </a:p>
          <a:p>
            <a:pPr>
              <a:lnSpc>
                <a:spcPts val="1133"/>
              </a:lnSpc>
            </a:pP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void loop(){</a:t>
            </a:r>
          </a:p>
          <a:p>
            <a:pPr>
              <a:lnSpc>
                <a:spcPts val="1133"/>
              </a:lnSpc>
            </a:pPr>
            <a:r>
              <a:rPr lang="en-US" sz="809">
                <a:solidFill>
                  <a:srgbClr val="263F6B"/>
                </a:solidFill>
                <a:latin typeface="Canva Sans Bold"/>
              </a:rPr>
              <a:t> lcd.setCursor(0,0);lcd.print("IN STUDENTS ");</a:t>
            </a:r>
          </a:p>
          <a:p>
            <a:pPr>
              <a:lnSpc>
                <a:spcPts val="1133"/>
              </a:lnSpc>
            </a:pPr>
            <a:r>
              <a:rPr lang="en-US" sz="809">
                <a:solidFill>
                  <a:srgbClr val="263F6B"/>
                </a:solidFill>
                <a:latin typeface="Canva Sans Bold"/>
              </a:rPr>
              <a:t> lcd.setCursor(0,1);lcd.print("TEMPERATURE ");</a:t>
            </a:r>
          </a:p>
          <a:p>
            <a:pPr>
              <a:lnSpc>
                <a:spcPts val="1133"/>
              </a:lnSpc>
            </a:pPr>
            <a:r>
              <a:rPr lang="en-US" sz="809">
                <a:solidFill>
                  <a:srgbClr val="263F6B"/>
                </a:solidFill>
                <a:latin typeface="Canva Sans Bold"/>
              </a:rPr>
              <a:t> lcd.setCursor(0,2);lcd.print("HUMIDITY ");</a:t>
            </a:r>
          </a:p>
          <a:p>
            <a:pPr>
              <a:lnSpc>
                <a:spcPts val="1133"/>
              </a:lnSpc>
            </a:pPr>
            <a:r>
              <a:rPr lang="en-US" sz="809">
                <a:solidFill>
                  <a:srgbClr val="263F6B"/>
                </a:solidFill>
                <a:latin typeface="Canva Sans Bold"/>
              </a:rPr>
              <a:t> lcd.setCursor(0,3);lcd.print("INTENSITY ");lcd.setCursor(14,3);lcd.print("Lx");</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counting();</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a:t>
            </a:r>
          </a:p>
          <a:p>
            <a:pPr>
              <a:lnSpc>
                <a:spcPts val="1133"/>
              </a:lnSpc>
            </a:pPr>
          </a:p>
          <a:p>
            <a:pPr>
              <a:lnSpc>
                <a:spcPts val="1133"/>
              </a:lnSpc>
            </a:pPr>
          </a:p>
          <a:p>
            <a:pPr>
              <a:lnSpc>
                <a:spcPts val="1133"/>
              </a:lnSpc>
            </a:pPr>
          </a:p>
          <a:p>
            <a:pPr>
              <a:lnSpc>
                <a:spcPts val="1133"/>
              </a:lnSpc>
            </a:pPr>
          </a:p>
          <a:p>
            <a:pPr>
              <a:lnSpc>
                <a:spcPts val="1133"/>
              </a:lnSpc>
            </a:pPr>
          </a:p>
          <a:p>
            <a:pPr>
              <a:lnSpc>
                <a:spcPts val="1133"/>
              </a:lnSpc>
            </a:pPr>
            <a:r>
              <a:rPr lang="en-US" sz="809">
                <a:solidFill>
                  <a:srgbClr val="263F6B"/>
                </a:solidFill>
                <a:latin typeface="Canva Sans Bold"/>
              </a:rPr>
              <a:t>// for counting system</a:t>
            </a:r>
          </a:p>
          <a:p>
            <a:pPr>
              <a:lnSpc>
                <a:spcPts val="1133"/>
              </a:lnSpc>
            </a:pPr>
            <a:r>
              <a:rPr lang="en-US" sz="809">
                <a:solidFill>
                  <a:srgbClr val="263F6B"/>
                </a:solidFill>
                <a:latin typeface="Canva Sans Bold"/>
              </a:rPr>
              <a:t>void counting()</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sensorState1 = digitalRead(sensorPin1);</a:t>
            </a:r>
          </a:p>
          <a:p>
            <a:pPr>
              <a:lnSpc>
                <a:spcPts val="1133"/>
              </a:lnSpc>
            </a:pPr>
            <a:r>
              <a:rPr lang="en-US" sz="809">
                <a:solidFill>
                  <a:srgbClr val="263F6B"/>
                </a:solidFill>
                <a:latin typeface="Canva Sans Bold"/>
              </a:rPr>
              <a:t> sensorState2 = digitalRead(sensorPin2);</a:t>
            </a:r>
          </a:p>
          <a:p>
            <a:pPr>
              <a:lnSpc>
                <a:spcPts val="1133"/>
              </a:lnSpc>
            </a:pPr>
          </a:p>
          <a:p>
            <a:pPr>
              <a:lnSpc>
                <a:spcPts val="1133"/>
              </a:lnSpc>
            </a:pPr>
            <a:r>
              <a:rPr lang="en-US" sz="809">
                <a:solidFill>
                  <a:srgbClr val="263F6B"/>
                </a:solidFill>
                <a:latin typeface="Canva Sans Bold"/>
              </a:rPr>
              <a:t> if(sensorState1 == LOW){</a:t>
            </a:r>
          </a:p>
          <a:p>
            <a:pPr>
              <a:lnSpc>
                <a:spcPts val="1133"/>
              </a:lnSpc>
            </a:pPr>
            <a:r>
              <a:rPr lang="en-US" sz="809">
                <a:solidFill>
                  <a:srgbClr val="263F6B"/>
                </a:solidFill>
                <a:latin typeface="Canva Sans Bold"/>
              </a:rPr>
              <a:t> count++; </a:t>
            </a:r>
          </a:p>
          <a:p>
            <a:pPr>
              <a:lnSpc>
                <a:spcPts val="1133"/>
              </a:lnSpc>
            </a:pPr>
            <a:r>
              <a:rPr lang="en-US" sz="809">
                <a:solidFill>
                  <a:srgbClr val="263F6B"/>
                </a:solidFill>
                <a:latin typeface="Canva Sans Bold"/>
              </a:rPr>
              <a:t> delay(300);</a:t>
            </a:r>
          </a:p>
          <a:p>
            <a:pPr>
              <a:lnSpc>
                <a:spcPts val="1133"/>
              </a:lnSpc>
            </a:pPr>
            <a:r>
              <a:rPr lang="en-US" sz="809">
                <a:solidFill>
                  <a:srgbClr val="263F6B"/>
                </a:solidFill>
                <a:latin typeface="Canva Sans Bold"/>
              </a:rPr>
              <a:t> }</a:t>
            </a:r>
          </a:p>
          <a:p>
            <a:pPr>
              <a:lnSpc>
                <a:spcPts val="1133"/>
              </a:lnSpc>
            </a:pPr>
          </a:p>
          <a:p>
            <a:pPr>
              <a:lnSpc>
                <a:spcPts val="1133"/>
              </a:lnSpc>
            </a:pPr>
            <a:r>
              <a:rPr lang="en-US" sz="809">
                <a:solidFill>
                  <a:srgbClr val="263F6B"/>
                </a:solidFill>
                <a:latin typeface="Canva Sans Bold"/>
              </a:rPr>
              <a:t> if(sensorState2 == LOW){</a:t>
            </a:r>
          </a:p>
          <a:p>
            <a:pPr>
              <a:lnSpc>
                <a:spcPts val="1133"/>
              </a:lnSpc>
            </a:pPr>
            <a:r>
              <a:rPr lang="en-US" sz="809">
                <a:solidFill>
                  <a:srgbClr val="263F6B"/>
                </a:solidFill>
                <a:latin typeface="Canva Sans Bold"/>
              </a:rPr>
              <a:t> count--; </a:t>
            </a:r>
          </a:p>
          <a:p>
            <a:pPr>
              <a:lnSpc>
                <a:spcPts val="1133"/>
              </a:lnSpc>
            </a:pPr>
            <a:r>
              <a:rPr lang="en-US" sz="809">
                <a:solidFill>
                  <a:srgbClr val="263F6B"/>
                </a:solidFill>
                <a:latin typeface="Canva Sans Bold"/>
              </a:rPr>
              <a:t> delay(300);</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if(count&lt;=0)</a:t>
            </a:r>
          </a:p>
          <a:p>
            <a:pPr>
              <a:lnSpc>
                <a:spcPts val="1133"/>
              </a:lnSpc>
            </a:pPr>
            <a:r>
              <a:rPr lang="en-US" sz="809">
                <a:solidFill>
                  <a:srgbClr val="263F6B"/>
                </a:solidFill>
                <a:latin typeface="Canva Sans Bold"/>
              </a:rPr>
              <a:t> { </a:t>
            </a:r>
          </a:p>
          <a:p>
            <a:pPr>
              <a:lnSpc>
                <a:spcPts val="1133"/>
              </a:lnSpc>
            </a:pPr>
            <a:r>
              <a:rPr lang="en-US" sz="809">
                <a:solidFill>
                  <a:srgbClr val="263F6B"/>
                </a:solidFill>
                <a:latin typeface="Canva Sans Bold"/>
              </a:rPr>
              <a:t> lcd.setCursor(12,0);lcd.print("0"); delay(100); </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else if (count&gt;0 &amp;&amp; count&lt;10){</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lcd.setCursor(12,0);lcd.print(count); </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else {</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lcd.setCursor(12,0);lcd.print(count);</a:t>
            </a:r>
          </a:p>
          <a:p>
            <a:pPr>
              <a:lnSpc>
                <a:spcPts val="1133"/>
              </a:lnSpc>
            </a:pP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 if (count&lt;0){</a:t>
            </a:r>
          </a:p>
          <a:p>
            <a:pPr>
              <a:lnSpc>
                <a:spcPts val="1133"/>
              </a:lnSpc>
            </a:pPr>
            <a:r>
              <a:rPr lang="en-US" sz="809">
                <a:solidFill>
                  <a:srgbClr val="263F6B"/>
                </a:solidFill>
                <a:latin typeface="Canva Sans Bold"/>
              </a:rPr>
              <a:t> alarm();</a:t>
            </a:r>
          </a:p>
          <a:p>
            <a:pPr>
              <a:lnSpc>
                <a:spcPts val="1133"/>
              </a:lnSpc>
            </a:pPr>
            <a:r>
              <a:rPr lang="en-US" sz="809">
                <a:solidFill>
                  <a:srgbClr val="263F6B"/>
                </a:solidFill>
                <a:latin typeface="Canva Sans Bold"/>
              </a:rPr>
              <a:t> }</a:t>
            </a:r>
          </a:p>
          <a:p>
            <a:pPr>
              <a:lnSpc>
                <a:spcPts val="1133"/>
              </a:lnSpc>
            </a:pPr>
            <a:r>
              <a:rPr lang="en-US" sz="809">
                <a:solidFill>
                  <a:srgbClr val="263F6B"/>
                </a:solidFill>
                <a:latin typeface="Canva Sans Bold"/>
              </a:rPr>
              <a:t>}</a:t>
            </a:r>
          </a:p>
          <a:p>
            <a:pPr>
              <a:lnSpc>
                <a:spcPts val="1133"/>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706796" y="4465219"/>
            <a:ext cx="25783492" cy="9586163"/>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pic>
        <p:nvPicPr>
          <p:cNvPr name="Picture 5" id="5"/>
          <p:cNvPicPr>
            <a:picLocks noChangeAspect="true"/>
          </p:cNvPicPr>
          <p:nvPr/>
        </p:nvPicPr>
        <p:blipFill>
          <a:blip r:embed="rId2"/>
          <a:srcRect l="0" t="0" r="0" b="0"/>
          <a:stretch>
            <a:fillRect/>
          </a:stretch>
        </p:blipFill>
        <p:spPr>
          <a:xfrm flipH="false" flipV="false" rot="0">
            <a:off x="5955965" y="5085838"/>
            <a:ext cx="5228986" cy="4172462"/>
          </a:xfrm>
          <a:prstGeom prst="rect">
            <a:avLst/>
          </a:prstGeom>
        </p:spPr>
      </p:pic>
      <p:sp>
        <p:nvSpPr>
          <p:cNvPr name="TextBox 6" id="6"/>
          <p:cNvSpPr txBox="true"/>
          <p:nvPr/>
        </p:nvSpPr>
        <p:spPr>
          <a:xfrm rot="0">
            <a:off x="475372" y="1122188"/>
            <a:ext cx="7596958" cy="741304"/>
          </a:xfrm>
          <a:prstGeom prst="rect">
            <a:avLst/>
          </a:prstGeom>
        </p:spPr>
        <p:txBody>
          <a:bodyPr anchor="t" rtlCol="false" tIns="0" lIns="0" bIns="0" rIns="0">
            <a:spAutoFit/>
          </a:bodyPr>
          <a:lstStyle/>
          <a:p>
            <a:pPr>
              <a:lnSpc>
                <a:spcPts val="5536"/>
              </a:lnSpc>
            </a:pPr>
            <a:r>
              <a:rPr lang="en-US" sz="5649" spc="-333">
                <a:solidFill>
                  <a:srgbClr val="263F6B"/>
                </a:solidFill>
                <a:latin typeface="Montserrat Extra-Bold Italics"/>
              </a:rPr>
              <a:t>PROGRESS REPORT</a:t>
            </a:r>
          </a:p>
        </p:txBody>
      </p:sp>
      <p:sp>
        <p:nvSpPr>
          <p:cNvPr name="TextBox 7" id="7"/>
          <p:cNvSpPr txBox="true"/>
          <p:nvPr/>
        </p:nvSpPr>
        <p:spPr>
          <a:xfrm rot="0">
            <a:off x="667448" y="1777768"/>
            <a:ext cx="3606403" cy="811530"/>
          </a:xfrm>
          <a:prstGeom prst="rect">
            <a:avLst/>
          </a:prstGeom>
        </p:spPr>
        <p:txBody>
          <a:bodyPr anchor="t" rtlCol="false" tIns="0" lIns="0" bIns="0" rIns="0">
            <a:spAutoFit/>
          </a:bodyPr>
          <a:lstStyle/>
          <a:p>
            <a:pPr algn="ctr">
              <a:lnSpc>
                <a:spcPts val="6720"/>
              </a:lnSpc>
            </a:pPr>
            <a:r>
              <a:rPr lang="en-US" sz="4800">
                <a:solidFill>
                  <a:srgbClr val="263F6B"/>
                </a:solidFill>
                <a:latin typeface="Montserrat Bold"/>
              </a:rPr>
              <a:t>PCB design</a:t>
            </a:r>
          </a:p>
        </p:txBody>
      </p:sp>
      <p:sp>
        <p:nvSpPr>
          <p:cNvPr name="TextBox 8" id="8"/>
          <p:cNvSpPr txBox="true"/>
          <p:nvPr/>
        </p:nvSpPr>
        <p:spPr>
          <a:xfrm rot="0">
            <a:off x="667448" y="3097945"/>
            <a:ext cx="16230600" cy="1422096"/>
          </a:xfrm>
          <a:prstGeom prst="rect">
            <a:avLst/>
          </a:prstGeom>
        </p:spPr>
        <p:txBody>
          <a:bodyPr anchor="t" rtlCol="false" tIns="0" lIns="0" bIns="0" rIns="0">
            <a:spAutoFit/>
          </a:bodyPr>
          <a:lstStyle/>
          <a:p>
            <a:pPr algn="ctr">
              <a:lnSpc>
                <a:spcPts val="3826"/>
              </a:lnSpc>
              <a:spcBef>
                <a:spcPct val="0"/>
              </a:spcBef>
            </a:pPr>
            <a:r>
              <a:rPr lang="en-US" sz="2733" spc="-161">
                <a:solidFill>
                  <a:srgbClr val="263F6B"/>
                </a:solidFill>
                <a:latin typeface="Montserrat Extra-Bold Italics"/>
              </a:rPr>
              <a:t>WE UTILIZED ALTIUM TO DESIGN OUR PRINTED CIRCUIT BOARD (PCB) AND ARE STILL IN THE PROCESS OF FINALIZING IT. WHILE WE DO NOT HAVE THE COMPLETED DESIGN AT THIS TIME, WE CAN PROVIDE A ROUGH SKETCH OF OUR PROGRESS.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706796" y="4465219"/>
            <a:ext cx="25783492" cy="9586163"/>
          </a:xfrm>
          <a:prstGeom prst="rect">
            <a:avLst/>
          </a:prstGeom>
          <a:solidFill>
            <a:srgbClr val="545454">
              <a:alpha val="4706"/>
            </a:srgbClr>
          </a:solidFill>
        </p:spPr>
      </p:sp>
      <p:sp>
        <p:nvSpPr>
          <p:cNvPr name="AutoShape 3" id="3"/>
          <p:cNvSpPr/>
          <p:nvPr/>
        </p:nvSpPr>
        <p:spPr>
          <a:xfrm rot="0">
            <a:off x="1028700" y="9591065"/>
            <a:ext cx="16230600" cy="1351653"/>
          </a:xfrm>
          <a:prstGeom prst="rect">
            <a:avLst/>
          </a:prstGeom>
          <a:solidFill>
            <a:srgbClr val="213559"/>
          </a:solidFill>
        </p:spPr>
      </p:sp>
      <p:sp>
        <p:nvSpPr>
          <p:cNvPr name="AutoShape 4" id="4"/>
          <p:cNvSpPr/>
          <p:nvPr/>
        </p:nvSpPr>
        <p:spPr>
          <a:xfrm rot="0">
            <a:off x="1028700" y="-675827"/>
            <a:ext cx="16230600" cy="1351653"/>
          </a:xfrm>
          <a:prstGeom prst="rect">
            <a:avLst/>
          </a:prstGeom>
          <a:solidFill>
            <a:srgbClr val="213559"/>
          </a:solidFill>
        </p:spPr>
      </p:sp>
      <p:pic>
        <p:nvPicPr>
          <p:cNvPr name="Picture 5" id="5"/>
          <p:cNvPicPr>
            <a:picLocks noChangeAspect="true"/>
          </p:cNvPicPr>
          <p:nvPr/>
        </p:nvPicPr>
        <p:blipFill>
          <a:blip r:embed="rId2"/>
          <a:srcRect l="34680" t="29218" r="21438" b="26445"/>
          <a:stretch>
            <a:fillRect/>
          </a:stretch>
        </p:blipFill>
        <p:spPr>
          <a:xfrm flipH="false" flipV="false" rot="0">
            <a:off x="590997" y="5644585"/>
            <a:ext cx="5572230" cy="3165290"/>
          </a:xfrm>
          <a:prstGeom prst="rect">
            <a:avLst/>
          </a:prstGeom>
        </p:spPr>
      </p:pic>
      <p:pic>
        <p:nvPicPr>
          <p:cNvPr name="Picture 6" id="6"/>
          <p:cNvPicPr>
            <a:picLocks noChangeAspect="true"/>
          </p:cNvPicPr>
          <p:nvPr/>
        </p:nvPicPr>
        <p:blipFill>
          <a:blip r:embed="rId3"/>
          <a:srcRect l="30525" t="28295" r="20399" b="23212"/>
          <a:stretch>
            <a:fillRect/>
          </a:stretch>
        </p:blipFill>
        <p:spPr>
          <a:xfrm flipH="false" flipV="false" rot="0">
            <a:off x="6553751" y="5967658"/>
            <a:ext cx="4819245" cy="2677358"/>
          </a:xfrm>
          <a:prstGeom prst="rect">
            <a:avLst/>
          </a:prstGeom>
        </p:spPr>
      </p:pic>
      <p:pic>
        <p:nvPicPr>
          <p:cNvPr name="Picture 7" id="7"/>
          <p:cNvPicPr>
            <a:picLocks noChangeAspect="true"/>
          </p:cNvPicPr>
          <p:nvPr/>
        </p:nvPicPr>
        <p:blipFill>
          <a:blip r:embed="rId4"/>
          <a:srcRect l="35459" t="29218" r="17543" b="28754"/>
          <a:stretch>
            <a:fillRect/>
          </a:stretch>
        </p:blipFill>
        <p:spPr>
          <a:xfrm flipH="false" flipV="false" rot="0">
            <a:off x="11765976" y="5644585"/>
            <a:ext cx="5967891" cy="3000431"/>
          </a:xfrm>
          <a:prstGeom prst="rect">
            <a:avLst/>
          </a:prstGeom>
        </p:spPr>
      </p:pic>
      <p:sp>
        <p:nvSpPr>
          <p:cNvPr name="TextBox 8" id="8"/>
          <p:cNvSpPr txBox="true"/>
          <p:nvPr/>
        </p:nvSpPr>
        <p:spPr>
          <a:xfrm rot="0">
            <a:off x="667448" y="1122188"/>
            <a:ext cx="7596958" cy="741304"/>
          </a:xfrm>
          <a:prstGeom prst="rect">
            <a:avLst/>
          </a:prstGeom>
        </p:spPr>
        <p:txBody>
          <a:bodyPr anchor="t" rtlCol="false" tIns="0" lIns="0" bIns="0" rIns="0">
            <a:spAutoFit/>
          </a:bodyPr>
          <a:lstStyle/>
          <a:p>
            <a:pPr>
              <a:lnSpc>
                <a:spcPts val="5536"/>
              </a:lnSpc>
            </a:pPr>
            <a:r>
              <a:rPr lang="en-US" sz="5649" spc="-333">
                <a:solidFill>
                  <a:srgbClr val="263F6B"/>
                </a:solidFill>
                <a:latin typeface="Montserrat Extra-Bold Italics"/>
              </a:rPr>
              <a:t>PROGRESS REPORT</a:t>
            </a:r>
          </a:p>
        </p:txBody>
      </p:sp>
      <p:sp>
        <p:nvSpPr>
          <p:cNvPr name="TextBox 9" id="9"/>
          <p:cNvSpPr txBox="true"/>
          <p:nvPr/>
        </p:nvSpPr>
        <p:spPr>
          <a:xfrm rot="0">
            <a:off x="590997" y="1923952"/>
            <a:ext cx="16591852" cy="3593499"/>
          </a:xfrm>
          <a:prstGeom prst="rect">
            <a:avLst/>
          </a:prstGeom>
        </p:spPr>
        <p:txBody>
          <a:bodyPr anchor="t" rtlCol="false" tIns="0" lIns="0" bIns="0" rIns="0">
            <a:spAutoFit/>
          </a:bodyPr>
          <a:lstStyle/>
          <a:p>
            <a:pPr>
              <a:lnSpc>
                <a:spcPts val="4707"/>
              </a:lnSpc>
            </a:pPr>
            <a:r>
              <a:rPr lang="en-US" sz="3362">
                <a:solidFill>
                  <a:srgbClr val="263F6B"/>
                </a:solidFill>
                <a:latin typeface="Montserrat Bold"/>
              </a:rPr>
              <a:t>Enclosure design sketch</a:t>
            </a:r>
          </a:p>
          <a:p>
            <a:pPr marL="613762" indent="-306881" lvl="1">
              <a:lnSpc>
                <a:spcPts val="3979"/>
              </a:lnSpc>
              <a:buFont typeface="Arial"/>
              <a:buChar char="•"/>
            </a:pPr>
            <a:r>
              <a:rPr lang="en-US" sz="2842">
                <a:solidFill>
                  <a:srgbClr val="263F6B"/>
                </a:solidFill>
                <a:latin typeface="Montserrat Bold"/>
              </a:rPr>
              <a:t> </a:t>
            </a:r>
            <a:r>
              <a:rPr lang="en-US" sz="2842">
                <a:solidFill>
                  <a:srgbClr val="263F6B"/>
                </a:solidFill>
                <a:latin typeface="Montserrat"/>
              </a:rPr>
              <a:t>Created a rough sketch and design of the enclosure for our device. </a:t>
            </a:r>
          </a:p>
          <a:p>
            <a:pPr>
              <a:lnSpc>
                <a:spcPts val="3979"/>
              </a:lnSpc>
            </a:pPr>
          </a:p>
          <a:p>
            <a:pPr marL="613762" indent="-306881" lvl="1">
              <a:lnSpc>
                <a:spcPts val="3979"/>
              </a:lnSpc>
              <a:buFont typeface="Arial"/>
              <a:buChar char="•"/>
            </a:pPr>
            <a:r>
              <a:rPr lang="en-US" sz="2842">
                <a:solidFill>
                  <a:srgbClr val="263F6B"/>
                </a:solidFill>
                <a:latin typeface="Montserrat"/>
              </a:rPr>
              <a:t> The design includes holes where the IR sensors would protrude and where the LCD and power supply would be connected.</a:t>
            </a:r>
          </a:p>
          <a:p>
            <a:pPr>
              <a:lnSpc>
                <a:spcPts val="3979"/>
              </a:lnSpc>
            </a:pPr>
          </a:p>
          <a:p>
            <a:pPr marL="613762" indent="-306881" lvl="1">
              <a:lnSpc>
                <a:spcPts val="3979"/>
              </a:lnSpc>
              <a:buFont typeface="Arial"/>
              <a:buChar char="•"/>
            </a:pPr>
            <a:r>
              <a:rPr lang="en-US" sz="2842">
                <a:solidFill>
                  <a:srgbClr val="263F6B"/>
                </a:solidFill>
                <a:latin typeface="Montserrat"/>
              </a:rPr>
              <a:t> It includes sufficient </a:t>
            </a:r>
            <a:r>
              <a:rPr lang="en-US" sz="2842">
                <a:solidFill>
                  <a:srgbClr val="263F6B"/>
                </a:solidFill>
                <a:latin typeface="Montserrat"/>
              </a:rPr>
              <a:t>space for the PCB and other components.</a:t>
            </a:r>
          </a:p>
        </p:txBody>
      </p:sp>
      <p:sp>
        <p:nvSpPr>
          <p:cNvPr name="TextBox 10" id="10"/>
          <p:cNvSpPr txBox="true"/>
          <p:nvPr/>
        </p:nvSpPr>
        <p:spPr>
          <a:xfrm rot="0">
            <a:off x="8685014" y="8677910"/>
            <a:ext cx="917972" cy="580390"/>
          </a:xfrm>
          <a:prstGeom prst="rect">
            <a:avLst/>
          </a:prstGeom>
        </p:spPr>
        <p:txBody>
          <a:bodyPr anchor="t" rtlCol="false" tIns="0" lIns="0" bIns="0" rIns="0">
            <a:spAutoFit/>
          </a:bodyPr>
          <a:lstStyle/>
          <a:p>
            <a:pPr algn="ctr">
              <a:lnSpc>
                <a:spcPts val="4759"/>
              </a:lnSpc>
            </a:pPr>
            <a:r>
              <a:rPr lang="en-US" sz="3399">
                <a:solidFill>
                  <a:srgbClr val="263F6B"/>
                </a:solidFill>
                <a:latin typeface="Canva Sans"/>
              </a:rPr>
              <a:t>(Lid)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917781" y="6634117"/>
            <a:ext cx="4113110" cy="2903329"/>
            <a:chOff x="0" y="0"/>
            <a:chExt cx="1500474" cy="1059142"/>
          </a:xfrm>
        </p:grpSpPr>
        <p:sp>
          <p:nvSpPr>
            <p:cNvPr name="Freeform 4" id="4"/>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5" id="5"/>
          <p:cNvGrpSpPr/>
          <p:nvPr/>
        </p:nvGrpSpPr>
        <p:grpSpPr>
          <a:xfrm rot="0">
            <a:off x="5030890" y="3267315"/>
            <a:ext cx="4113110" cy="2903329"/>
            <a:chOff x="0" y="0"/>
            <a:chExt cx="1500474" cy="1059142"/>
          </a:xfrm>
        </p:grpSpPr>
        <p:sp>
          <p:nvSpPr>
            <p:cNvPr name="Freeform 6" id="6"/>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7" id="7"/>
          <p:cNvGrpSpPr/>
          <p:nvPr/>
        </p:nvGrpSpPr>
        <p:grpSpPr>
          <a:xfrm rot="0">
            <a:off x="13257110" y="3267315"/>
            <a:ext cx="4113110" cy="2903329"/>
            <a:chOff x="0" y="0"/>
            <a:chExt cx="1500474" cy="1059142"/>
          </a:xfrm>
        </p:grpSpPr>
        <p:sp>
          <p:nvSpPr>
            <p:cNvPr name="Freeform 8" id="8"/>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9" id="9"/>
          <p:cNvGrpSpPr/>
          <p:nvPr/>
        </p:nvGrpSpPr>
        <p:grpSpPr>
          <a:xfrm rot="0">
            <a:off x="9144000" y="6634117"/>
            <a:ext cx="4113110" cy="2903329"/>
            <a:chOff x="0" y="0"/>
            <a:chExt cx="1500474" cy="1059142"/>
          </a:xfrm>
        </p:grpSpPr>
        <p:sp>
          <p:nvSpPr>
            <p:cNvPr name="Freeform 10" id="10"/>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11" id="11"/>
          <p:cNvGrpSpPr>
            <a:grpSpLocks noChangeAspect="true"/>
          </p:cNvGrpSpPr>
          <p:nvPr/>
        </p:nvGrpSpPr>
        <p:grpSpPr>
          <a:xfrm rot="0">
            <a:off x="1511901" y="4476450"/>
            <a:ext cx="2924869" cy="2924869"/>
            <a:chOff x="0" y="0"/>
            <a:chExt cx="6350000" cy="6350000"/>
          </a:xfrm>
        </p:grpSpPr>
        <p:sp>
          <p:nvSpPr>
            <p:cNvPr name="Freeform 12" id="12"/>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2"/>
              <a:stretch>
                <a:fillRect l="0" r="0" t="-14285" b="-14285"/>
              </a:stretch>
            </a:blipFill>
          </p:spPr>
        </p:sp>
        <p:sp>
          <p:nvSpPr>
            <p:cNvPr name="Freeform 13" id="13"/>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4" id="14"/>
          <p:cNvGrpSpPr>
            <a:grpSpLocks noChangeAspect="true"/>
          </p:cNvGrpSpPr>
          <p:nvPr/>
        </p:nvGrpSpPr>
        <p:grpSpPr>
          <a:xfrm rot="0">
            <a:off x="9738120" y="4476450"/>
            <a:ext cx="2924869" cy="2924869"/>
            <a:chOff x="0" y="0"/>
            <a:chExt cx="6350000" cy="6350000"/>
          </a:xfrm>
        </p:grpSpPr>
        <p:sp>
          <p:nvSpPr>
            <p:cNvPr name="Freeform 15" id="15"/>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r="0" t="-12605" b="-12605"/>
              </a:stretch>
            </a:blipFill>
          </p:spPr>
        </p:sp>
        <p:sp>
          <p:nvSpPr>
            <p:cNvPr name="Freeform 16" id="16"/>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17" id="17"/>
          <p:cNvGrpSpPr>
            <a:grpSpLocks noChangeAspect="true"/>
          </p:cNvGrpSpPr>
          <p:nvPr/>
        </p:nvGrpSpPr>
        <p:grpSpPr>
          <a:xfrm rot="0">
            <a:off x="5625010" y="1028700"/>
            <a:ext cx="2924869" cy="2924869"/>
            <a:chOff x="0" y="0"/>
            <a:chExt cx="6350000" cy="6350000"/>
          </a:xfrm>
        </p:grpSpPr>
        <p:sp>
          <p:nvSpPr>
            <p:cNvPr name="Freeform 18" id="18"/>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0" r="0" t="-14285" b="-14285"/>
              </a:stretch>
            </a:blipFill>
          </p:spPr>
        </p:sp>
        <p:sp>
          <p:nvSpPr>
            <p:cNvPr name="Freeform 19" id="19"/>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grpSp>
        <p:nvGrpSpPr>
          <p:cNvPr name="Group 20" id="20"/>
          <p:cNvGrpSpPr>
            <a:grpSpLocks noChangeAspect="true"/>
          </p:cNvGrpSpPr>
          <p:nvPr/>
        </p:nvGrpSpPr>
        <p:grpSpPr>
          <a:xfrm rot="0">
            <a:off x="13851230" y="1028700"/>
            <a:ext cx="2924869" cy="2924869"/>
            <a:chOff x="0" y="0"/>
            <a:chExt cx="6350000" cy="6350000"/>
          </a:xfrm>
        </p:grpSpPr>
        <p:sp>
          <p:nvSpPr>
            <p:cNvPr name="Freeform 21" id="21"/>
            <p:cNvSpPr/>
            <p:nvPr/>
          </p:nvSpPr>
          <p:spPr>
            <a:xfrm flipH="false" flipV="false">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5"/>
              <a:stretch>
                <a:fillRect l="0" r="0" t="-15412" b="-15412"/>
              </a:stretch>
            </a:blipFill>
          </p:spPr>
        </p:sp>
        <p:sp>
          <p:nvSpPr>
            <p:cNvPr name="Freeform 22" id="22"/>
            <p:cNvSpPr/>
            <p:nvPr/>
          </p:nvSpPr>
          <p:spPr>
            <a:xfrm flipH="false" flipV="false">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63F6B"/>
            </a:solidFill>
          </p:spPr>
        </p:sp>
      </p:grpSp>
      <p:sp>
        <p:nvSpPr>
          <p:cNvPr name="AutoShape 23" id="23"/>
          <p:cNvSpPr/>
          <p:nvPr/>
        </p:nvSpPr>
        <p:spPr>
          <a:xfrm rot="-2655355">
            <a:off x="3440754" y="3542727"/>
            <a:ext cx="1833692" cy="0"/>
          </a:xfrm>
          <a:prstGeom prst="line">
            <a:avLst/>
          </a:prstGeom>
          <a:ln cap="rnd" w="47625">
            <a:solidFill>
              <a:srgbClr val="263F6B"/>
            </a:solidFill>
            <a:prstDash val="solid"/>
            <a:headEnd type="oval" len="lg" w="lg"/>
            <a:tailEnd type="oval" len="lg" w="lg"/>
          </a:ln>
        </p:spPr>
      </p:sp>
      <p:sp>
        <p:nvSpPr>
          <p:cNvPr name="AutoShape 24" id="24"/>
          <p:cNvSpPr/>
          <p:nvPr/>
        </p:nvSpPr>
        <p:spPr>
          <a:xfrm rot="-2655355">
            <a:off x="11666973" y="3542727"/>
            <a:ext cx="1833692" cy="0"/>
          </a:xfrm>
          <a:prstGeom prst="line">
            <a:avLst/>
          </a:prstGeom>
          <a:ln cap="rnd" w="47625">
            <a:solidFill>
              <a:srgbClr val="263F6B"/>
            </a:solidFill>
            <a:prstDash val="solid"/>
            <a:headEnd type="oval" len="lg" w="lg"/>
            <a:tailEnd type="oval" len="lg" w="lg"/>
          </a:ln>
        </p:spPr>
      </p:sp>
      <p:sp>
        <p:nvSpPr>
          <p:cNvPr name="AutoShape 25" id="25"/>
          <p:cNvSpPr/>
          <p:nvPr/>
        </p:nvSpPr>
        <p:spPr>
          <a:xfrm rot="-8100000">
            <a:off x="7126015" y="7275450"/>
            <a:ext cx="1833692" cy="0"/>
          </a:xfrm>
          <a:prstGeom prst="line">
            <a:avLst/>
          </a:prstGeom>
          <a:ln cap="rnd" w="47625">
            <a:solidFill>
              <a:srgbClr val="263F6B"/>
            </a:solidFill>
            <a:prstDash val="solid"/>
            <a:headEnd type="oval" len="lg" w="lg"/>
            <a:tailEnd type="oval" len="lg" w="lg"/>
          </a:ln>
        </p:spPr>
      </p:sp>
      <p:sp>
        <p:nvSpPr>
          <p:cNvPr name="AutoShape 26" id="26"/>
          <p:cNvSpPr/>
          <p:nvPr/>
        </p:nvSpPr>
        <p:spPr>
          <a:xfrm rot="-2700000">
            <a:off x="15641497" y="9043300"/>
            <a:ext cx="5293007" cy="2487400"/>
          </a:xfrm>
          <a:prstGeom prst="rect">
            <a:avLst/>
          </a:prstGeom>
          <a:solidFill>
            <a:srgbClr val="213559"/>
          </a:solidFill>
        </p:spPr>
      </p:sp>
      <p:sp>
        <p:nvSpPr>
          <p:cNvPr name="AutoShape 27" id="27"/>
          <p:cNvSpPr/>
          <p:nvPr/>
        </p:nvSpPr>
        <p:spPr>
          <a:xfrm rot="-2700000">
            <a:off x="-2646503" y="-1243700"/>
            <a:ext cx="5293007" cy="2487400"/>
          </a:xfrm>
          <a:prstGeom prst="rect">
            <a:avLst/>
          </a:prstGeom>
          <a:solidFill>
            <a:srgbClr val="213559"/>
          </a:solidFill>
        </p:spPr>
      </p:sp>
      <p:sp>
        <p:nvSpPr>
          <p:cNvPr name="TextBox 28" id="28"/>
          <p:cNvSpPr txBox="true"/>
          <p:nvPr/>
        </p:nvSpPr>
        <p:spPr>
          <a:xfrm rot="0">
            <a:off x="1314192" y="7632700"/>
            <a:ext cx="3320287"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Solidworks and enclosure design, Microcontroller programming</a:t>
            </a:r>
          </a:p>
        </p:txBody>
      </p:sp>
      <p:sp>
        <p:nvSpPr>
          <p:cNvPr name="TextBox 29" id="29"/>
          <p:cNvSpPr txBox="true"/>
          <p:nvPr/>
        </p:nvSpPr>
        <p:spPr>
          <a:xfrm rot="0">
            <a:off x="5599501" y="4393233"/>
            <a:ext cx="2950379" cy="1481485"/>
          </a:xfrm>
          <a:prstGeom prst="rect">
            <a:avLst/>
          </a:prstGeom>
        </p:spPr>
        <p:txBody>
          <a:bodyPr anchor="t" rtlCol="false" tIns="0" lIns="0" bIns="0" rIns="0">
            <a:spAutoFit/>
          </a:bodyPr>
          <a:lstStyle/>
          <a:p>
            <a:pPr algn="ctr">
              <a:lnSpc>
                <a:spcPts val="2958"/>
              </a:lnSpc>
            </a:pPr>
            <a:r>
              <a:rPr lang="en-US" sz="2275" spc="45">
                <a:solidFill>
                  <a:srgbClr val="FFFFFF"/>
                </a:solidFill>
                <a:latin typeface="Montserrat"/>
              </a:rPr>
              <a:t> Altium and PCB design, prototyping and testing</a:t>
            </a:r>
          </a:p>
        </p:txBody>
      </p:sp>
      <p:sp>
        <p:nvSpPr>
          <p:cNvPr name="TextBox 30" id="30"/>
          <p:cNvSpPr txBox="true"/>
          <p:nvPr/>
        </p:nvSpPr>
        <p:spPr>
          <a:xfrm rot="0">
            <a:off x="13691690" y="4457400"/>
            <a:ext cx="3084410" cy="1547921"/>
          </a:xfrm>
          <a:prstGeom prst="rect">
            <a:avLst/>
          </a:prstGeom>
        </p:spPr>
        <p:txBody>
          <a:bodyPr anchor="t" rtlCol="false" tIns="0" lIns="0" bIns="0" rIns="0">
            <a:spAutoFit/>
          </a:bodyPr>
          <a:lstStyle/>
          <a:p>
            <a:pPr algn="ctr">
              <a:lnSpc>
                <a:spcPts val="3092"/>
              </a:lnSpc>
            </a:pPr>
            <a:r>
              <a:rPr lang="en-US" sz="2379" spc="47">
                <a:solidFill>
                  <a:srgbClr val="FFFFFF"/>
                </a:solidFill>
                <a:latin typeface="Montserrat"/>
              </a:rPr>
              <a:t>Altium and PCB design, prototyping and testing</a:t>
            </a:r>
          </a:p>
        </p:txBody>
      </p:sp>
      <p:sp>
        <p:nvSpPr>
          <p:cNvPr name="TextBox 31" id="31"/>
          <p:cNvSpPr txBox="true"/>
          <p:nvPr/>
        </p:nvSpPr>
        <p:spPr>
          <a:xfrm rot="0">
            <a:off x="9579993" y="7632700"/>
            <a:ext cx="3241123" cy="1625600"/>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a:rPr>
              <a:t>Solidworks and enclosure design,</a:t>
            </a:r>
          </a:p>
          <a:p>
            <a:pPr algn="ctr">
              <a:lnSpc>
                <a:spcPts val="3250"/>
              </a:lnSpc>
            </a:pPr>
            <a:r>
              <a:rPr lang="en-US" sz="2500" spc="50">
                <a:solidFill>
                  <a:srgbClr val="FFFFFF"/>
                </a:solidFill>
                <a:latin typeface="Montserrat"/>
              </a:rPr>
              <a:t>Microcontroller programming</a:t>
            </a:r>
            <a:r>
              <a:rPr lang="en-US" sz="2500" spc="50">
                <a:solidFill>
                  <a:srgbClr val="FFFFFF"/>
                </a:solidFill>
                <a:latin typeface="Montserrat"/>
              </a:rPr>
              <a:t> </a:t>
            </a:r>
          </a:p>
        </p:txBody>
      </p:sp>
      <p:sp>
        <p:nvSpPr>
          <p:cNvPr name="TextBox 32" id="32"/>
          <p:cNvSpPr txBox="true"/>
          <p:nvPr/>
        </p:nvSpPr>
        <p:spPr>
          <a:xfrm rot="0">
            <a:off x="917781" y="7193357"/>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Shaveen Herath</a:t>
            </a:r>
          </a:p>
        </p:txBody>
      </p:sp>
      <p:sp>
        <p:nvSpPr>
          <p:cNvPr name="TextBox 33" id="33"/>
          <p:cNvSpPr txBox="true"/>
          <p:nvPr/>
        </p:nvSpPr>
        <p:spPr>
          <a:xfrm rot="0">
            <a:off x="5030890" y="3745607"/>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Dasuni Herath</a:t>
            </a:r>
          </a:p>
        </p:txBody>
      </p:sp>
      <p:sp>
        <p:nvSpPr>
          <p:cNvPr name="TextBox 34" id="34"/>
          <p:cNvSpPr txBox="true"/>
          <p:nvPr/>
        </p:nvSpPr>
        <p:spPr>
          <a:xfrm rot="0">
            <a:off x="13257110" y="3826555"/>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Rajitha Niroshan</a:t>
            </a:r>
          </a:p>
        </p:txBody>
      </p:sp>
      <p:sp>
        <p:nvSpPr>
          <p:cNvPr name="TextBox 35" id="35"/>
          <p:cNvSpPr txBox="true"/>
          <p:nvPr/>
        </p:nvSpPr>
        <p:spPr>
          <a:xfrm rot="0">
            <a:off x="9144000" y="7193357"/>
            <a:ext cx="4113110" cy="396875"/>
          </a:xfrm>
          <a:prstGeom prst="rect">
            <a:avLst/>
          </a:prstGeom>
        </p:spPr>
        <p:txBody>
          <a:bodyPr anchor="t" rtlCol="false" tIns="0" lIns="0" bIns="0" rIns="0">
            <a:spAutoFit/>
          </a:bodyPr>
          <a:lstStyle/>
          <a:p>
            <a:pPr algn="ctr">
              <a:lnSpc>
                <a:spcPts val="3250"/>
              </a:lnSpc>
            </a:pPr>
            <a:r>
              <a:rPr lang="en-US" sz="2500" spc="50">
                <a:solidFill>
                  <a:srgbClr val="FFFFFF"/>
                </a:solidFill>
                <a:latin typeface="Montserrat Extra-Bold"/>
              </a:rPr>
              <a:t>Nipuni Herath</a:t>
            </a:r>
          </a:p>
        </p:txBody>
      </p:sp>
      <p:sp>
        <p:nvSpPr>
          <p:cNvPr name="TextBox 36" id="36"/>
          <p:cNvSpPr txBox="true"/>
          <p:nvPr/>
        </p:nvSpPr>
        <p:spPr>
          <a:xfrm rot="0">
            <a:off x="818926" y="1123950"/>
            <a:ext cx="4310819" cy="1218579"/>
          </a:xfrm>
          <a:prstGeom prst="rect">
            <a:avLst/>
          </a:prstGeom>
        </p:spPr>
        <p:txBody>
          <a:bodyPr anchor="t" rtlCol="false" tIns="0" lIns="0" bIns="0" rIns="0">
            <a:spAutoFit/>
          </a:bodyPr>
          <a:lstStyle/>
          <a:p>
            <a:pPr algn="ctr">
              <a:lnSpc>
                <a:spcPts val="4655"/>
              </a:lnSpc>
            </a:pPr>
            <a:r>
              <a:rPr lang="en-US" sz="4750" spc="-280">
                <a:solidFill>
                  <a:srgbClr val="263F6B"/>
                </a:solidFill>
                <a:latin typeface="Montserrat Extra-Bold Italics"/>
              </a:rPr>
              <a:t>TASK ALLOCATION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83237" y="4465219"/>
            <a:ext cx="25783492" cy="9586163"/>
          </a:xfrm>
          <a:prstGeom prst="rect">
            <a:avLst/>
          </a:prstGeom>
          <a:solidFill>
            <a:srgbClr val="000000">
              <a:alpha val="6667"/>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28700"/>
            <a:ext cx="1783058" cy="295015"/>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956802"/>
            <a:ext cx="1783058" cy="295015"/>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494137" y="698454"/>
            <a:ext cx="2556816" cy="2575547"/>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79461" y="9578419"/>
            <a:ext cx="2556816" cy="2575547"/>
          </a:xfrm>
          <a:prstGeom prst="rect">
            <a:avLst/>
          </a:prstGeom>
        </p:spPr>
      </p:pic>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2926758"/>
            <a:ext cx="7727311" cy="3919136"/>
          </a:xfrm>
          <a:prstGeom prst="rect">
            <a:avLst/>
          </a:prstGeom>
        </p:spPr>
        <p:txBody>
          <a:bodyPr anchor="t" rtlCol="false" tIns="0" lIns="0" bIns="0" rIns="0">
            <a:spAutoFit/>
          </a:bodyPr>
          <a:lstStyle/>
          <a:p>
            <a:pPr>
              <a:lnSpc>
                <a:spcPts val="14898"/>
              </a:lnSpc>
            </a:pPr>
            <a:r>
              <a:rPr lang="en-US" sz="16194" spc="-955">
                <a:solidFill>
                  <a:srgbClr val="FFFFFF"/>
                </a:solidFill>
                <a:latin typeface="Montserrat Extra-Bold"/>
              </a:rPr>
              <a:t>THANK YOU</a:t>
            </a:r>
          </a:p>
        </p:txBody>
      </p:sp>
      <p:sp>
        <p:nvSpPr>
          <p:cNvPr name="TextBox 10" id="10"/>
          <p:cNvSpPr txBox="true"/>
          <p:nvPr/>
        </p:nvSpPr>
        <p:spPr>
          <a:xfrm rot="0">
            <a:off x="11303495" y="3050032"/>
            <a:ext cx="4172619" cy="765685"/>
          </a:xfrm>
          <a:prstGeom prst="rect">
            <a:avLst/>
          </a:prstGeom>
        </p:spPr>
        <p:txBody>
          <a:bodyPr anchor="t" rtlCol="false" tIns="0" lIns="0" bIns="0" rIns="0">
            <a:spAutoFit/>
          </a:bodyPr>
          <a:lstStyle/>
          <a:p>
            <a:pPr>
              <a:lnSpc>
                <a:spcPts val="6552"/>
              </a:lnSpc>
            </a:pPr>
            <a:r>
              <a:rPr lang="en-US" sz="3854">
                <a:solidFill>
                  <a:srgbClr val="FFFFFF"/>
                </a:solidFill>
                <a:latin typeface="Montserrat Extra-Bold Italics"/>
              </a:rPr>
              <a:t>REFERENCE </a:t>
            </a:r>
          </a:p>
        </p:txBody>
      </p:sp>
      <p:sp>
        <p:nvSpPr>
          <p:cNvPr name="TextBox 11" id="11"/>
          <p:cNvSpPr txBox="true"/>
          <p:nvPr/>
        </p:nvSpPr>
        <p:spPr>
          <a:xfrm rot="0">
            <a:off x="9333023" y="3791500"/>
            <a:ext cx="8777075" cy="3498652"/>
          </a:xfrm>
          <a:prstGeom prst="rect">
            <a:avLst/>
          </a:prstGeom>
        </p:spPr>
        <p:txBody>
          <a:bodyPr anchor="t" rtlCol="false" tIns="0" lIns="0" bIns="0" rIns="0">
            <a:spAutoFit/>
          </a:bodyPr>
          <a:lstStyle/>
          <a:p>
            <a:pPr marL="541433" indent="-270717" lvl="1">
              <a:lnSpc>
                <a:spcPts val="3510"/>
              </a:lnSpc>
              <a:buFont typeface="Arial"/>
              <a:buChar char="•"/>
            </a:pPr>
            <a:r>
              <a:rPr lang="en-US" sz="2507">
                <a:solidFill>
                  <a:srgbClr val="FFFFFF"/>
                </a:solidFill>
                <a:latin typeface="Canva Sans"/>
              </a:rPr>
              <a:t>Tronic.lk - </a:t>
            </a:r>
            <a:r>
              <a:rPr lang="en-US" sz="2507" u="sng">
                <a:solidFill>
                  <a:srgbClr val="FFFFFF"/>
                </a:solidFill>
                <a:latin typeface="Canva Sans"/>
                <a:hlinkClick r:id="rId6" tooltip="https://tronic.lk/"/>
              </a:rPr>
              <a:t>https://tronic.lk/</a:t>
            </a:r>
          </a:p>
          <a:p>
            <a:pPr marL="541433" indent="-270717" lvl="1">
              <a:lnSpc>
                <a:spcPts val="3510"/>
              </a:lnSpc>
              <a:buFont typeface="Arial"/>
              <a:buChar char="•"/>
            </a:pPr>
            <a:r>
              <a:rPr lang="en-US" sz="2507">
                <a:solidFill>
                  <a:srgbClr val="FFFFFF"/>
                </a:solidFill>
                <a:latin typeface="Canva Sans"/>
              </a:rPr>
              <a:t>Automatic passenger counting systems for public transport  - </a:t>
            </a:r>
            <a:r>
              <a:rPr lang="en-US" sz="2507" u="sng">
                <a:solidFill>
                  <a:srgbClr val="FFFFFF"/>
                </a:solidFill>
                <a:latin typeface="Canva Sans"/>
              </a:rPr>
              <a:t>https://www.intelligenttransport.com/transport-articles/3116/automatic-passenger-counting-systems-for-public-transport/</a:t>
            </a:r>
          </a:p>
          <a:p>
            <a:pPr marL="541433" indent="-270717" lvl="1">
              <a:lnSpc>
                <a:spcPts val="3510"/>
              </a:lnSpc>
              <a:buFont typeface="Arial"/>
              <a:buChar char="•"/>
            </a:pPr>
            <a:r>
              <a:rPr lang="en-US" sz="2507">
                <a:solidFill>
                  <a:srgbClr val="FFFFFF"/>
                </a:solidFill>
                <a:latin typeface="Canva Sans"/>
              </a:rPr>
              <a:t>Wikipedia -  </a:t>
            </a:r>
            <a:r>
              <a:rPr lang="en-US" sz="2507" u="sng">
                <a:solidFill>
                  <a:srgbClr val="FFFFFF"/>
                </a:solidFill>
                <a:latin typeface="Canva Sans"/>
              </a:rPr>
              <a:t>https://en.m.wikipedia.org/wiki/People_counter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pic>
        <p:nvPicPr>
          <p:cNvPr name="Picture 3" id="3"/>
          <p:cNvPicPr>
            <a:picLocks noChangeAspect="true"/>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6305562" y="-995510"/>
            <a:ext cx="12278020" cy="12278020"/>
          </a:xfrm>
          <a:prstGeom prst="rect">
            <a:avLst/>
          </a:prstGeom>
        </p:spPr>
      </p:pic>
      <p:sp>
        <p:nvSpPr>
          <p:cNvPr name="AutoShape 4" id="4"/>
          <p:cNvSpPr/>
          <p:nvPr/>
        </p:nvSpPr>
        <p:spPr>
          <a:xfrm rot="0">
            <a:off x="1028700" y="3703457"/>
            <a:ext cx="16230600" cy="5554843"/>
          </a:xfrm>
          <a:prstGeom prst="rect">
            <a:avLst/>
          </a:prstGeom>
          <a:solidFill>
            <a:srgbClr val="213559"/>
          </a:solidFill>
        </p:spPr>
      </p:sp>
      <p:grpSp>
        <p:nvGrpSpPr>
          <p:cNvPr name="Group 5" id="5"/>
          <p:cNvGrpSpPr>
            <a:grpSpLocks noChangeAspect="true"/>
          </p:cNvGrpSpPr>
          <p:nvPr/>
        </p:nvGrpSpPr>
        <p:grpSpPr>
          <a:xfrm rot="0">
            <a:off x="9639230" y="-203728"/>
            <a:ext cx="8944351" cy="10694456"/>
            <a:chOff x="0" y="0"/>
            <a:chExt cx="8603361" cy="10286746"/>
          </a:xfrm>
        </p:grpSpPr>
        <p:sp>
          <p:nvSpPr>
            <p:cNvPr name="Freeform 6" id="6"/>
            <p:cNvSpPr/>
            <p:nvPr/>
          </p:nvSpPr>
          <p:spPr>
            <a:xfrm flipH="false" flipV="false">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95868" r="-31709" t="0" b="0"/>
              </a:stretch>
            </a:blipFill>
          </p:spPr>
        </p:sp>
      </p:grpSp>
      <p:sp>
        <p:nvSpPr>
          <p:cNvPr name="TextBox 7" id="7"/>
          <p:cNvSpPr txBox="true"/>
          <p:nvPr/>
        </p:nvSpPr>
        <p:spPr>
          <a:xfrm rot="0">
            <a:off x="1028700" y="1200150"/>
            <a:ext cx="5935366" cy="2097024"/>
          </a:xfrm>
          <a:prstGeom prst="rect">
            <a:avLst/>
          </a:prstGeom>
        </p:spPr>
        <p:txBody>
          <a:bodyPr anchor="t" rtlCol="false" tIns="0" lIns="0" bIns="0" rIns="0">
            <a:spAutoFit/>
          </a:bodyPr>
          <a:lstStyle/>
          <a:p>
            <a:pPr>
              <a:lnSpc>
                <a:spcPts val="8071"/>
              </a:lnSpc>
            </a:pPr>
            <a:r>
              <a:rPr lang="en-US" sz="8236" spc="-485">
                <a:solidFill>
                  <a:srgbClr val="263F6B"/>
                </a:solidFill>
                <a:latin typeface="Montserrat Extra-Bold Italics"/>
              </a:rPr>
              <a:t>TABLE OF CONTENTS</a:t>
            </a:r>
          </a:p>
        </p:txBody>
      </p:sp>
      <p:sp>
        <p:nvSpPr>
          <p:cNvPr name="TextBox 8" id="8"/>
          <p:cNvSpPr txBox="true"/>
          <p:nvPr/>
        </p:nvSpPr>
        <p:spPr>
          <a:xfrm rot="0">
            <a:off x="1328394" y="3780867"/>
            <a:ext cx="6616323" cy="8392424"/>
          </a:xfrm>
          <a:prstGeom prst="rect">
            <a:avLst/>
          </a:prstGeom>
        </p:spPr>
        <p:txBody>
          <a:bodyPr anchor="t" rtlCol="false" tIns="0" lIns="0" bIns="0" rIns="0">
            <a:spAutoFit/>
          </a:bodyPr>
          <a:lstStyle/>
          <a:p>
            <a:pPr marL="496366" indent="-248183" lvl="1">
              <a:lnSpc>
                <a:spcPts val="5172"/>
              </a:lnSpc>
              <a:buFont typeface="Arial"/>
              <a:buChar char="•"/>
            </a:pPr>
            <a:r>
              <a:rPr lang="en-US" sz="2299" spc="45">
                <a:solidFill>
                  <a:srgbClr val="FFFFFF"/>
                </a:solidFill>
                <a:latin typeface="Montserrat Bold"/>
              </a:rPr>
              <a:t>Identification of the Problem</a:t>
            </a:r>
          </a:p>
          <a:p>
            <a:pPr marL="496366" indent="-248183" lvl="1">
              <a:lnSpc>
                <a:spcPts val="5172"/>
              </a:lnSpc>
              <a:buFont typeface="Arial"/>
              <a:buChar char="•"/>
            </a:pPr>
            <a:r>
              <a:rPr lang="en-US" sz="2299" spc="45">
                <a:solidFill>
                  <a:srgbClr val="FFFFFF"/>
                </a:solidFill>
                <a:latin typeface="Montserrat Bold"/>
              </a:rPr>
              <a:t>Technical Feasibility</a:t>
            </a:r>
          </a:p>
          <a:p>
            <a:pPr marL="496366" indent="-248183" lvl="1">
              <a:lnSpc>
                <a:spcPts val="5172"/>
              </a:lnSpc>
              <a:buFont typeface="Arial"/>
              <a:buChar char="•"/>
            </a:pPr>
            <a:r>
              <a:rPr lang="en-US" sz="2299" spc="45">
                <a:solidFill>
                  <a:srgbClr val="FFFFFF"/>
                </a:solidFill>
                <a:latin typeface="Montserrat Bold"/>
              </a:rPr>
              <a:t>Product Architecture</a:t>
            </a:r>
          </a:p>
          <a:p>
            <a:pPr marL="496366" indent="-248183" lvl="1">
              <a:lnSpc>
                <a:spcPts val="5172"/>
              </a:lnSpc>
              <a:buFont typeface="Arial"/>
              <a:buChar char="•"/>
            </a:pPr>
            <a:r>
              <a:rPr lang="en-US" sz="2299" spc="45">
                <a:solidFill>
                  <a:srgbClr val="FFFFFF"/>
                </a:solidFill>
                <a:latin typeface="Montserrat Bold Italics"/>
              </a:rPr>
              <a:t>PRODUCT sketch of enclosure</a:t>
            </a:r>
          </a:p>
          <a:p>
            <a:pPr marL="496366" indent="-248183" lvl="1">
              <a:lnSpc>
                <a:spcPts val="5172"/>
              </a:lnSpc>
              <a:buFont typeface="Arial"/>
              <a:buChar char="•"/>
            </a:pPr>
            <a:r>
              <a:rPr lang="en-US" sz="2299" spc="45">
                <a:solidFill>
                  <a:srgbClr val="FFFFFF"/>
                </a:solidFill>
                <a:latin typeface="Montserrat Bold"/>
              </a:rPr>
              <a:t>Marketing Plan</a:t>
            </a:r>
          </a:p>
          <a:p>
            <a:pPr marL="496366" indent="-248183" lvl="1">
              <a:lnSpc>
                <a:spcPts val="5172"/>
              </a:lnSpc>
              <a:buFont typeface="Arial"/>
              <a:buChar char="•"/>
            </a:pPr>
            <a:r>
              <a:rPr lang="en-US" sz="2299" spc="45">
                <a:solidFill>
                  <a:srgbClr val="FFFFFF"/>
                </a:solidFill>
                <a:latin typeface="Montserrat Bold"/>
              </a:rPr>
              <a:t>Sales and Maintenance</a:t>
            </a:r>
          </a:p>
          <a:p>
            <a:pPr marL="496366" indent="-248183" lvl="1">
              <a:lnSpc>
                <a:spcPts val="5172"/>
              </a:lnSpc>
              <a:buFont typeface="Arial"/>
              <a:buChar char="•"/>
            </a:pPr>
            <a:r>
              <a:rPr lang="en-US" sz="2299" spc="45">
                <a:solidFill>
                  <a:srgbClr val="FFFFFF"/>
                </a:solidFill>
                <a:latin typeface="Montserrat Bold"/>
              </a:rPr>
              <a:t>Progress report</a:t>
            </a:r>
          </a:p>
          <a:p>
            <a:pPr marL="496366" indent="-248183" lvl="1">
              <a:lnSpc>
                <a:spcPts val="5172"/>
              </a:lnSpc>
              <a:buFont typeface="Arial"/>
              <a:buChar char="•"/>
            </a:pPr>
            <a:r>
              <a:rPr lang="en-US" sz="2299" spc="45">
                <a:solidFill>
                  <a:srgbClr val="FFFFFF"/>
                </a:solidFill>
                <a:latin typeface="Montserrat Bold"/>
              </a:rPr>
              <a:t>Task Allocation</a:t>
            </a:r>
          </a:p>
          <a:p>
            <a:pPr marL="496366" indent="-248183" lvl="1">
              <a:lnSpc>
                <a:spcPts val="5172"/>
              </a:lnSpc>
              <a:buFont typeface="Arial"/>
              <a:buChar char="•"/>
            </a:pPr>
            <a:r>
              <a:rPr lang="en-US" sz="2299" spc="45">
                <a:solidFill>
                  <a:srgbClr val="FFFFFF"/>
                </a:solidFill>
                <a:latin typeface="Montserrat Bold"/>
              </a:rPr>
              <a:t>Reference</a:t>
            </a:r>
          </a:p>
          <a:p>
            <a:pPr marL="496366" indent="-248183" lvl="1">
              <a:lnSpc>
                <a:spcPts val="5172"/>
              </a:lnSpc>
              <a:buFont typeface="Arial"/>
              <a:buChar char="•"/>
            </a:pPr>
          </a:p>
          <a:p>
            <a:pPr marL="496366" indent="-248183" lvl="1">
              <a:lnSpc>
                <a:spcPts val="5172"/>
              </a:lnSpc>
              <a:buFont typeface="Arial"/>
              <a:buChar char="•"/>
            </a:pPr>
          </a:p>
          <a:p>
            <a:pPr marL="496366" indent="-248183" lvl="1">
              <a:lnSpc>
                <a:spcPts val="5172"/>
              </a:lnSpc>
              <a:buFont typeface="Arial"/>
              <a:buChar char="•"/>
            </a:pPr>
          </a:p>
          <a:p>
            <a:pPr marL="496366" indent="-248183" lvl="1">
              <a:lnSpc>
                <a:spcPts val="5172"/>
              </a:lnSpc>
              <a:buFont typeface="Arial"/>
              <a:buChar char="•"/>
            </a:pP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476242" y="8956802"/>
            <a:ext cx="1783058" cy="29501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000000">
              <a:alpha val="6667"/>
            </a:srgbClr>
          </a:solidFill>
        </p:spPr>
      </p:sp>
      <p:grpSp>
        <p:nvGrpSpPr>
          <p:cNvPr name="Group 3" id="3"/>
          <p:cNvGrpSpPr/>
          <p:nvPr/>
        </p:nvGrpSpPr>
        <p:grpSpPr>
          <a:xfrm rot="0">
            <a:off x="1028700" y="1654922"/>
            <a:ext cx="4777898" cy="3811756"/>
            <a:chOff x="0" y="0"/>
            <a:chExt cx="1763396" cy="1406819"/>
          </a:xfrm>
        </p:grpSpPr>
        <p:sp>
          <p:nvSpPr>
            <p:cNvPr name="Freeform 4" id="4"/>
            <p:cNvSpPr/>
            <p:nvPr/>
          </p:nvSpPr>
          <p:spPr>
            <a:xfrm flipH="false" flipV="false">
              <a:off x="0" y="0"/>
              <a:ext cx="1763396" cy="1406819"/>
            </a:xfrm>
            <a:custGeom>
              <a:avLst/>
              <a:gdLst/>
              <a:ahLst/>
              <a:cxnLst/>
              <a:rect r="r" b="b" t="t" l="l"/>
              <a:pathLst>
                <a:path h="1406819" w="1763396">
                  <a:moveTo>
                    <a:pt x="1638936" y="1406819"/>
                  </a:moveTo>
                  <a:lnTo>
                    <a:pt x="124460" y="1406819"/>
                  </a:lnTo>
                  <a:cubicBezTo>
                    <a:pt x="55880" y="1406819"/>
                    <a:pt x="0" y="1350939"/>
                    <a:pt x="0" y="1282359"/>
                  </a:cubicBezTo>
                  <a:lnTo>
                    <a:pt x="0" y="124460"/>
                  </a:lnTo>
                  <a:cubicBezTo>
                    <a:pt x="0" y="55880"/>
                    <a:pt x="55880" y="0"/>
                    <a:pt x="124460" y="0"/>
                  </a:cubicBezTo>
                  <a:lnTo>
                    <a:pt x="1638936" y="0"/>
                  </a:lnTo>
                  <a:cubicBezTo>
                    <a:pt x="1707516" y="0"/>
                    <a:pt x="1763396" y="55880"/>
                    <a:pt x="1763396" y="124460"/>
                  </a:cubicBezTo>
                  <a:lnTo>
                    <a:pt x="1763396" y="1282359"/>
                  </a:lnTo>
                  <a:cubicBezTo>
                    <a:pt x="1763396" y="1350939"/>
                    <a:pt x="1707516" y="1406819"/>
                    <a:pt x="1638936" y="1406819"/>
                  </a:cubicBezTo>
                  <a:close/>
                </a:path>
              </a:pathLst>
            </a:custGeom>
            <a:solidFill>
              <a:srgbClr val="FFFFFF"/>
            </a:solidFill>
          </p:spPr>
        </p:sp>
      </p:grpSp>
      <p:grpSp>
        <p:nvGrpSpPr>
          <p:cNvPr name="Group 5" id="5"/>
          <p:cNvGrpSpPr/>
          <p:nvPr/>
        </p:nvGrpSpPr>
        <p:grpSpPr>
          <a:xfrm rot="0">
            <a:off x="12632578" y="5815121"/>
            <a:ext cx="4626722" cy="3443179"/>
            <a:chOff x="0" y="0"/>
            <a:chExt cx="1687841" cy="1256081"/>
          </a:xfrm>
        </p:grpSpPr>
        <p:sp>
          <p:nvSpPr>
            <p:cNvPr name="Freeform 6" id="6"/>
            <p:cNvSpPr/>
            <p:nvPr/>
          </p:nvSpPr>
          <p:spPr>
            <a:xfrm flipH="false" flipV="false">
              <a:off x="0" y="0"/>
              <a:ext cx="1687841" cy="1256081"/>
            </a:xfrm>
            <a:custGeom>
              <a:avLst/>
              <a:gdLst/>
              <a:ahLst/>
              <a:cxnLst/>
              <a:rect r="r" b="b" t="t" l="l"/>
              <a:pathLst>
                <a:path h="1256081" w="1687841">
                  <a:moveTo>
                    <a:pt x="1563381" y="1256081"/>
                  </a:moveTo>
                  <a:lnTo>
                    <a:pt x="124460" y="1256081"/>
                  </a:lnTo>
                  <a:cubicBezTo>
                    <a:pt x="55880" y="1256081"/>
                    <a:pt x="0" y="1200201"/>
                    <a:pt x="0" y="1131621"/>
                  </a:cubicBezTo>
                  <a:lnTo>
                    <a:pt x="0" y="124460"/>
                  </a:lnTo>
                  <a:cubicBezTo>
                    <a:pt x="0" y="55880"/>
                    <a:pt x="55880" y="0"/>
                    <a:pt x="124460" y="0"/>
                  </a:cubicBezTo>
                  <a:lnTo>
                    <a:pt x="1563381" y="0"/>
                  </a:lnTo>
                  <a:cubicBezTo>
                    <a:pt x="1631961" y="0"/>
                    <a:pt x="1687841" y="55880"/>
                    <a:pt x="1687841" y="124460"/>
                  </a:cubicBezTo>
                  <a:lnTo>
                    <a:pt x="1687841" y="1131621"/>
                  </a:lnTo>
                  <a:cubicBezTo>
                    <a:pt x="1687841" y="1200201"/>
                    <a:pt x="1631961" y="1256081"/>
                    <a:pt x="1563381" y="1256081"/>
                  </a:cubicBezTo>
                  <a:close/>
                </a:path>
              </a:pathLst>
            </a:custGeom>
            <a:solidFill>
              <a:srgbClr val="FFFFFF"/>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333959" y="2252012"/>
            <a:ext cx="5782976" cy="5782976"/>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707239">
            <a:off x="10339641" y="7796868"/>
            <a:ext cx="1675183" cy="831310"/>
          </a:xfrm>
          <a:prstGeom prst="rect">
            <a:avLst/>
          </a:prstGeom>
        </p:spPr>
      </p:pic>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true" rot="1707239">
            <a:off x="6064753" y="2118368"/>
            <a:ext cx="1675183" cy="831310"/>
          </a:xfrm>
          <a:prstGeom prst="rect">
            <a:avLst/>
          </a:prstGeom>
        </p:spPr>
      </p:pic>
      <p:sp>
        <p:nvSpPr>
          <p:cNvPr name="TextBox 10" id="10"/>
          <p:cNvSpPr txBox="true"/>
          <p:nvPr/>
        </p:nvSpPr>
        <p:spPr>
          <a:xfrm rot="0">
            <a:off x="6509558" y="4295394"/>
            <a:ext cx="5268885" cy="1800987"/>
          </a:xfrm>
          <a:prstGeom prst="rect">
            <a:avLst/>
          </a:prstGeom>
        </p:spPr>
        <p:txBody>
          <a:bodyPr anchor="t" rtlCol="false" tIns="0" lIns="0" bIns="0" rIns="0">
            <a:spAutoFit/>
          </a:bodyPr>
          <a:lstStyle/>
          <a:p>
            <a:pPr algn="ctr">
              <a:lnSpc>
                <a:spcPts val="4704"/>
              </a:lnSpc>
            </a:pPr>
            <a:r>
              <a:rPr lang="en-US" sz="4800" spc="-283">
                <a:solidFill>
                  <a:srgbClr val="FFFFFF"/>
                </a:solidFill>
                <a:latin typeface="Montserrat Extra-Bold Italics"/>
              </a:rPr>
              <a:t>IDENTIFICATION OF THE PROBLEM</a:t>
            </a:r>
          </a:p>
        </p:txBody>
      </p:sp>
      <p:sp>
        <p:nvSpPr>
          <p:cNvPr name="TextBox 11" id="11"/>
          <p:cNvSpPr txBox="true"/>
          <p:nvPr/>
        </p:nvSpPr>
        <p:spPr>
          <a:xfrm rot="0">
            <a:off x="1335421" y="1717395"/>
            <a:ext cx="4164456" cy="3639185"/>
          </a:xfrm>
          <a:prstGeom prst="rect">
            <a:avLst/>
          </a:prstGeom>
        </p:spPr>
        <p:txBody>
          <a:bodyPr anchor="t" rtlCol="false" tIns="0" lIns="0" bIns="0" rIns="0">
            <a:spAutoFit/>
          </a:bodyPr>
          <a:lstStyle/>
          <a:p>
            <a:pPr algn="ctr">
              <a:lnSpc>
                <a:spcPts val="3639"/>
              </a:lnSpc>
            </a:pPr>
            <a:r>
              <a:rPr lang="en-US" sz="2599" spc="51">
                <a:solidFill>
                  <a:srgbClr val="212423"/>
                </a:solidFill>
                <a:latin typeface="Montserrat Bold"/>
              </a:rPr>
              <a:t>Lack of real-time information about available seats and study areas in libraries and public spaces, leading to frustration and wasted time for visitors.</a:t>
            </a:r>
          </a:p>
        </p:txBody>
      </p:sp>
      <p:sp>
        <p:nvSpPr>
          <p:cNvPr name="TextBox 12" id="12"/>
          <p:cNvSpPr txBox="true"/>
          <p:nvPr/>
        </p:nvSpPr>
        <p:spPr>
          <a:xfrm rot="0">
            <a:off x="12821785" y="5965452"/>
            <a:ext cx="4302658" cy="3181985"/>
          </a:xfrm>
          <a:prstGeom prst="rect">
            <a:avLst/>
          </a:prstGeom>
        </p:spPr>
        <p:txBody>
          <a:bodyPr anchor="t" rtlCol="false" tIns="0" lIns="0" bIns="0" rIns="0">
            <a:spAutoFit/>
          </a:bodyPr>
          <a:lstStyle/>
          <a:p>
            <a:pPr algn="ctr">
              <a:lnSpc>
                <a:spcPts val="3639"/>
              </a:lnSpc>
            </a:pPr>
            <a:r>
              <a:rPr lang="en-US" sz="2599" spc="51">
                <a:solidFill>
                  <a:srgbClr val="212423"/>
                </a:solidFill>
                <a:latin typeface="Montserrat Bold"/>
              </a:rPr>
              <a:t>A device that provides real-time information about the number of available seats and spaces, helping visitors plan their visit and avoid frustration.</a:t>
            </a:r>
          </a:p>
        </p:txBody>
      </p:sp>
      <p:sp>
        <p:nvSpPr>
          <p:cNvPr name="TextBox 13" id="13"/>
          <p:cNvSpPr txBox="true"/>
          <p:nvPr/>
        </p:nvSpPr>
        <p:spPr>
          <a:xfrm rot="0">
            <a:off x="1668051" y="1000125"/>
            <a:ext cx="3499197" cy="467467"/>
          </a:xfrm>
          <a:prstGeom prst="rect">
            <a:avLst/>
          </a:prstGeom>
        </p:spPr>
        <p:txBody>
          <a:bodyPr anchor="t" rtlCol="false" tIns="0" lIns="0" bIns="0" rIns="0">
            <a:spAutoFit/>
          </a:bodyPr>
          <a:lstStyle/>
          <a:p>
            <a:pPr algn="ctr">
              <a:lnSpc>
                <a:spcPts val="3824"/>
              </a:lnSpc>
            </a:pPr>
            <a:r>
              <a:rPr lang="en-US" sz="2941" spc="58">
                <a:solidFill>
                  <a:srgbClr val="FFFFFF"/>
                </a:solidFill>
                <a:latin typeface="Montserrat Extra-Bold"/>
              </a:rPr>
              <a:t>Problem</a:t>
            </a:r>
          </a:p>
        </p:txBody>
      </p:sp>
      <p:sp>
        <p:nvSpPr>
          <p:cNvPr name="TextBox 14" id="14"/>
          <p:cNvSpPr txBox="true"/>
          <p:nvPr/>
        </p:nvSpPr>
        <p:spPr>
          <a:xfrm rot="0">
            <a:off x="12821785" y="5165054"/>
            <a:ext cx="3824986" cy="565150"/>
          </a:xfrm>
          <a:prstGeom prst="rect">
            <a:avLst/>
          </a:prstGeom>
        </p:spPr>
        <p:txBody>
          <a:bodyPr anchor="t" rtlCol="false" tIns="0" lIns="0" bIns="0" rIns="0">
            <a:spAutoFit/>
          </a:bodyPr>
          <a:lstStyle/>
          <a:p>
            <a:pPr algn="ctr">
              <a:lnSpc>
                <a:spcPts val="4550"/>
              </a:lnSpc>
            </a:pPr>
            <a:r>
              <a:rPr lang="en-US" sz="3500" spc="70">
                <a:solidFill>
                  <a:srgbClr val="FFFFFF"/>
                </a:solidFill>
                <a:latin typeface="Montserrat Extra-Bold"/>
              </a:rPr>
              <a:t>Solution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14796632" y="-1329041"/>
            <a:ext cx="16230600" cy="16230600"/>
            <a:chOff x="0" y="0"/>
            <a:chExt cx="6350000" cy="6350000"/>
          </a:xfrm>
        </p:grpSpPr>
        <p:sp>
          <p:nvSpPr>
            <p:cNvPr name="Freeform 4" id="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3F6B"/>
            </a:solidFill>
          </p:spPr>
        </p:sp>
      </p:grpSp>
      <p:grpSp>
        <p:nvGrpSpPr>
          <p:cNvPr name="Group 5" id="5"/>
          <p:cNvGrpSpPr>
            <a:grpSpLocks noChangeAspect="true"/>
          </p:cNvGrpSpPr>
          <p:nvPr/>
        </p:nvGrpSpPr>
        <p:grpSpPr>
          <a:xfrm rot="0">
            <a:off x="15948064" y="-1099523"/>
            <a:ext cx="12008422" cy="12008374"/>
            <a:chOff x="0" y="0"/>
            <a:chExt cx="6350000" cy="6349975"/>
          </a:xfrm>
        </p:grpSpPr>
        <p:sp>
          <p:nvSpPr>
            <p:cNvPr name="Freeform 6" id="6"/>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D9D9D9"/>
            </a:solidFill>
            <a:ln w="12700">
              <a:solidFill>
                <a:srgbClr val="000000"/>
              </a:solidFill>
            </a:ln>
          </p:spPr>
        </p:sp>
      </p:grpSp>
      <p:sp>
        <p:nvSpPr>
          <p:cNvPr name="TextBox 7" id="7"/>
          <p:cNvSpPr txBox="true"/>
          <p:nvPr/>
        </p:nvSpPr>
        <p:spPr>
          <a:xfrm rot="0">
            <a:off x="848318" y="784860"/>
            <a:ext cx="7556748" cy="582930"/>
          </a:xfrm>
          <a:prstGeom prst="rect">
            <a:avLst/>
          </a:prstGeom>
        </p:spPr>
        <p:txBody>
          <a:bodyPr anchor="t" rtlCol="false" tIns="0" lIns="0" bIns="0" rIns="0">
            <a:spAutoFit/>
          </a:bodyPr>
          <a:lstStyle/>
          <a:p>
            <a:pPr>
              <a:lnSpc>
                <a:spcPts val="4410"/>
              </a:lnSpc>
            </a:pPr>
            <a:r>
              <a:rPr lang="en-US" sz="4500" spc="-265">
                <a:solidFill>
                  <a:srgbClr val="263F6B"/>
                </a:solidFill>
                <a:latin typeface="Montserrat Extra-Bold Italics"/>
              </a:rPr>
              <a:t>TECHNICAL  FEASIBILITY</a:t>
            </a:r>
          </a:p>
        </p:txBody>
      </p:sp>
      <p:sp>
        <p:nvSpPr>
          <p:cNvPr name="TextBox 8" id="8"/>
          <p:cNvSpPr txBox="true"/>
          <p:nvPr/>
        </p:nvSpPr>
        <p:spPr>
          <a:xfrm rot="0">
            <a:off x="848318" y="1436471"/>
            <a:ext cx="13948314" cy="8082661"/>
          </a:xfrm>
          <a:prstGeom prst="rect">
            <a:avLst/>
          </a:prstGeom>
        </p:spPr>
        <p:txBody>
          <a:bodyPr anchor="t" rtlCol="false" tIns="0" lIns="0" bIns="0" rIns="0">
            <a:spAutoFit/>
          </a:bodyPr>
          <a:lstStyle/>
          <a:p>
            <a:pPr marL="561752" indent="-280876" lvl="1">
              <a:lnSpc>
                <a:spcPts val="5854"/>
              </a:lnSpc>
              <a:buFont typeface="Arial"/>
              <a:buChar char="•"/>
            </a:pPr>
            <a:r>
              <a:rPr lang="en-US" sz="2601" spc="52">
                <a:solidFill>
                  <a:srgbClr val="212423"/>
                </a:solidFill>
                <a:latin typeface="Montserrat Bold"/>
              </a:rPr>
              <a:t>All required hardware components are available in the local market within our budget limit.</a:t>
            </a:r>
          </a:p>
          <a:p>
            <a:pPr marL="561752" indent="-280876" lvl="1">
              <a:lnSpc>
                <a:spcPts val="5854"/>
              </a:lnSpc>
              <a:buFont typeface="Arial"/>
              <a:buChar char="•"/>
            </a:pPr>
            <a:r>
              <a:rPr lang="en-US" sz="2601" spc="52">
                <a:solidFill>
                  <a:srgbClr val="212423"/>
                </a:solidFill>
                <a:latin typeface="Montserrat Bold"/>
              </a:rPr>
              <a:t>We will use a voltage regulator for safety and protection of the microcontroller and sensors.</a:t>
            </a:r>
          </a:p>
          <a:p>
            <a:pPr marL="561752" indent="-280876" lvl="1">
              <a:lnSpc>
                <a:spcPts val="5854"/>
              </a:lnSpc>
              <a:buFont typeface="Arial"/>
              <a:buChar char="•"/>
            </a:pPr>
            <a:r>
              <a:rPr lang="en-US" sz="2601" spc="52">
                <a:solidFill>
                  <a:srgbClr val="212423"/>
                </a:solidFill>
                <a:latin typeface="Montserrat Bold"/>
              </a:rPr>
              <a:t>The device will be durable, all modules are covered for protection from rain, dust, and sunshine.</a:t>
            </a:r>
          </a:p>
          <a:p>
            <a:pPr marL="561752" indent="-280876" lvl="1">
              <a:lnSpc>
                <a:spcPts val="5854"/>
              </a:lnSpc>
              <a:buFont typeface="Arial"/>
              <a:buChar char="•"/>
            </a:pPr>
            <a:r>
              <a:rPr lang="en-US" sz="2601" spc="52">
                <a:solidFill>
                  <a:srgbClr val="212423"/>
                </a:solidFill>
                <a:latin typeface="Montserrat Bold"/>
              </a:rPr>
              <a:t>Grid power will be used as the power source.</a:t>
            </a:r>
          </a:p>
          <a:p>
            <a:pPr marL="561752" indent="-280876" lvl="1">
              <a:lnSpc>
                <a:spcPts val="5854"/>
              </a:lnSpc>
              <a:buFont typeface="Arial"/>
              <a:buChar char="•"/>
            </a:pPr>
            <a:r>
              <a:rPr lang="en-US" sz="2601" spc="52">
                <a:solidFill>
                  <a:srgbClr val="212423"/>
                </a:solidFill>
                <a:latin typeface="Montserrat Bold"/>
              </a:rPr>
              <a:t>PCB and 3D printing will be done by hiring local professionals within our budget.</a:t>
            </a:r>
          </a:p>
          <a:p>
            <a:pPr marL="561752" indent="-280876" lvl="1">
              <a:lnSpc>
                <a:spcPts val="5854"/>
              </a:lnSpc>
              <a:buFont typeface="Arial"/>
              <a:buChar char="•"/>
            </a:pPr>
            <a:r>
              <a:rPr lang="en-US" sz="2601" spc="52">
                <a:solidFill>
                  <a:srgbClr val="212423"/>
                </a:solidFill>
                <a:latin typeface="Montserrat Bold"/>
              </a:rPr>
              <a:t>The enclosure material will be selected based on its ability to withstand different environmental conditions.</a:t>
            </a:r>
          </a:p>
        </p:txBody>
      </p:sp>
      <p:pic>
        <p:nvPicPr>
          <p:cNvPr name="Picture 9" id="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76242" y="8852422"/>
            <a:ext cx="1783058" cy="295015"/>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47423" y="4465219"/>
            <a:ext cx="25783492" cy="9586163"/>
          </a:xfrm>
          <a:prstGeom prst="rect">
            <a:avLst/>
          </a:prstGeom>
          <a:solidFill>
            <a:srgbClr val="545454">
              <a:alpha val="4706"/>
            </a:srgbClr>
          </a:solidFill>
        </p:spPr>
      </p:sp>
      <p:grpSp>
        <p:nvGrpSpPr>
          <p:cNvPr name="Group 3" id="3"/>
          <p:cNvGrpSpPr/>
          <p:nvPr/>
        </p:nvGrpSpPr>
        <p:grpSpPr>
          <a:xfrm rot="0">
            <a:off x="10328698" y="4609081"/>
            <a:ext cx="2984538" cy="2106702"/>
            <a:chOff x="0" y="0"/>
            <a:chExt cx="1500474" cy="1059142"/>
          </a:xfrm>
        </p:grpSpPr>
        <p:sp>
          <p:nvSpPr>
            <p:cNvPr name="Freeform 4" id="4"/>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5" id="5"/>
          <p:cNvGrpSpPr/>
          <p:nvPr/>
        </p:nvGrpSpPr>
        <p:grpSpPr>
          <a:xfrm rot="0">
            <a:off x="6085787" y="4561053"/>
            <a:ext cx="2932815" cy="2070192"/>
            <a:chOff x="0" y="0"/>
            <a:chExt cx="1500474" cy="1059142"/>
          </a:xfrm>
        </p:grpSpPr>
        <p:sp>
          <p:nvSpPr>
            <p:cNvPr name="Freeform 6" id="6"/>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7" id="7"/>
          <p:cNvGrpSpPr/>
          <p:nvPr/>
        </p:nvGrpSpPr>
        <p:grpSpPr>
          <a:xfrm rot="0">
            <a:off x="10790604" y="2411262"/>
            <a:ext cx="2137164" cy="1508564"/>
            <a:chOff x="0" y="0"/>
            <a:chExt cx="1500474" cy="1059142"/>
          </a:xfrm>
        </p:grpSpPr>
        <p:sp>
          <p:nvSpPr>
            <p:cNvPr name="Freeform 8" id="8"/>
            <p:cNvSpPr/>
            <p:nvPr/>
          </p:nvSpPr>
          <p:spPr>
            <a:xfrm flipH="false" flipV="false">
              <a:off x="0" y="0"/>
              <a:ext cx="1500474" cy="1059143"/>
            </a:xfrm>
            <a:custGeom>
              <a:avLst/>
              <a:gdLst/>
              <a:ahLst/>
              <a:cxnLst/>
              <a:rect r="r" b="b" t="t" l="l"/>
              <a:pathLst>
                <a:path h="1059143" w="1500474">
                  <a:moveTo>
                    <a:pt x="1376013" y="1059142"/>
                  </a:moveTo>
                  <a:lnTo>
                    <a:pt x="124460" y="1059142"/>
                  </a:lnTo>
                  <a:cubicBezTo>
                    <a:pt x="55880" y="1059142"/>
                    <a:pt x="0" y="1003262"/>
                    <a:pt x="0" y="934682"/>
                  </a:cubicBezTo>
                  <a:lnTo>
                    <a:pt x="0" y="124460"/>
                  </a:lnTo>
                  <a:cubicBezTo>
                    <a:pt x="0" y="55880"/>
                    <a:pt x="55880" y="0"/>
                    <a:pt x="124460" y="0"/>
                  </a:cubicBezTo>
                  <a:lnTo>
                    <a:pt x="1376014" y="0"/>
                  </a:lnTo>
                  <a:cubicBezTo>
                    <a:pt x="1444594" y="0"/>
                    <a:pt x="1500474" y="55880"/>
                    <a:pt x="1500474" y="124460"/>
                  </a:cubicBezTo>
                  <a:lnTo>
                    <a:pt x="1500474" y="934682"/>
                  </a:lnTo>
                  <a:cubicBezTo>
                    <a:pt x="1500474" y="1003263"/>
                    <a:pt x="1444594" y="1059143"/>
                    <a:pt x="1376014" y="1059143"/>
                  </a:cubicBezTo>
                  <a:close/>
                </a:path>
              </a:pathLst>
            </a:custGeom>
            <a:solidFill>
              <a:srgbClr val="263F6B"/>
            </a:solidFill>
          </p:spPr>
        </p:sp>
      </p:grpSp>
      <p:grpSp>
        <p:nvGrpSpPr>
          <p:cNvPr name="Group 9" id="9"/>
          <p:cNvGrpSpPr/>
          <p:nvPr/>
        </p:nvGrpSpPr>
        <p:grpSpPr>
          <a:xfrm rot="0">
            <a:off x="10810425" y="7527936"/>
            <a:ext cx="2097523" cy="1453667"/>
            <a:chOff x="0" y="0"/>
            <a:chExt cx="1500474" cy="1039888"/>
          </a:xfrm>
        </p:grpSpPr>
        <p:sp>
          <p:nvSpPr>
            <p:cNvPr name="Freeform 10" id="10"/>
            <p:cNvSpPr/>
            <p:nvPr/>
          </p:nvSpPr>
          <p:spPr>
            <a:xfrm flipH="false" flipV="false">
              <a:off x="0" y="0"/>
              <a:ext cx="1500474" cy="1039888"/>
            </a:xfrm>
            <a:custGeom>
              <a:avLst/>
              <a:gdLst/>
              <a:ahLst/>
              <a:cxnLst/>
              <a:rect r="r" b="b" t="t" l="l"/>
              <a:pathLst>
                <a:path h="1039888" w="1500474">
                  <a:moveTo>
                    <a:pt x="1376013" y="1039888"/>
                  </a:moveTo>
                  <a:lnTo>
                    <a:pt x="124460" y="1039888"/>
                  </a:lnTo>
                  <a:cubicBezTo>
                    <a:pt x="55880" y="1039888"/>
                    <a:pt x="0" y="984008"/>
                    <a:pt x="0" y="915428"/>
                  </a:cubicBezTo>
                  <a:lnTo>
                    <a:pt x="0" y="124460"/>
                  </a:lnTo>
                  <a:cubicBezTo>
                    <a:pt x="0" y="55880"/>
                    <a:pt x="55880" y="0"/>
                    <a:pt x="124460" y="0"/>
                  </a:cubicBezTo>
                  <a:lnTo>
                    <a:pt x="1376014" y="0"/>
                  </a:lnTo>
                  <a:cubicBezTo>
                    <a:pt x="1444594" y="0"/>
                    <a:pt x="1500474" y="55880"/>
                    <a:pt x="1500474" y="124460"/>
                  </a:cubicBezTo>
                  <a:lnTo>
                    <a:pt x="1500474" y="915428"/>
                  </a:lnTo>
                  <a:cubicBezTo>
                    <a:pt x="1500474" y="984008"/>
                    <a:pt x="1444594" y="1039888"/>
                    <a:pt x="1376014" y="1039888"/>
                  </a:cubicBezTo>
                  <a:close/>
                </a:path>
              </a:pathLst>
            </a:custGeom>
            <a:solidFill>
              <a:srgbClr val="263F6B"/>
            </a:solidFill>
          </p:spPr>
        </p:sp>
      </p:grpSp>
      <p:grpSp>
        <p:nvGrpSpPr>
          <p:cNvPr name="Group 11" id="11"/>
          <p:cNvGrpSpPr/>
          <p:nvPr/>
        </p:nvGrpSpPr>
        <p:grpSpPr>
          <a:xfrm rot="0">
            <a:off x="14632147" y="5066431"/>
            <a:ext cx="2627153" cy="1086614"/>
            <a:chOff x="0" y="0"/>
            <a:chExt cx="691925" cy="286186"/>
          </a:xfrm>
        </p:grpSpPr>
        <p:sp>
          <p:nvSpPr>
            <p:cNvPr name="Freeform 12" id="12"/>
            <p:cNvSpPr/>
            <p:nvPr/>
          </p:nvSpPr>
          <p:spPr>
            <a:xfrm flipH="false" flipV="false">
              <a:off x="0" y="0"/>
              <a:ext cx="691925" cy="286186"/>
            </a:xfrm>
            <a:custGeom>
              <a:avLst/>
              <a:gdLst/>
              <a:ahLst/>
              <a:cxnLst/>
              <a:rect r="r" b="b" t="t" l="l"/>
              <a:pathLst>
                <a:path h="286186" w="691925">
                  <a:moveTo>
                    <a:pt x="143093" y="0"/>
                  </a:moveTo>
                  <a:lnTo>
                    <a:pt x="548832" y="0"/>
                  </a:lnTo>
                  <a:cubicBezTo>
                    <a:pt x="586783" y="0"/>
                    <a:pt x="623179" y="15076"/>
                    <a:pt x="650014" y="41911"/>
                  </a:cubicBezTo>
                  <a:cubicBezTo>
                    <a:pt x="676849" y="68746"/>
                    <a:pt x="691925" y="105142"/>
                    <a:pt x="691925" y="143093"/>
                  </a:cubicBezTo>
                  <a:lnTo>
                    <a:pt x="691925" y="143093"/>
                  </a:lnTo>
                  <a:cubicBezTo>
                    <a:pt x="691925" y="222121"/>
                    <a:pt x="627860" y="286186"/>
                    <a:pt x="548832" y="286186"/>
                  </a:cubicBezTo>
                  <a:lnTo>
                    <a:pt x="143093" y="286186"/>
                  </a:lnTo>
                  <a:cubicBezTo>
                    <a:pt x="64065" y="286186"/>
                    <a:pt x="0" y="222121"/>
                    <a:pt x="0" y="143093"/>
                  </a:cubicBezTo>
                  <a:lnTo>
                    <a:pt x="0" y="143093"/>
                  </a:lnTo>
                  <a:cubicBezTo>
                    <a:pt x="0" y="64065"/>
                    <a:pt x="64065" y="0"/>
                    <a:pt x="143093" y="0"/>
                  </a:cubicBezTo>
                  <a:close/>
                </a:path>
              </a:pathLst>
            </a:custGeom>
            <a:solidFill>
              <a:srgbClr val="737373"/>
            </a:solidFill>
          </p:spPr>
        </p:sp>
        <p:sp>
          <p:nvSpPr>
            <p:cNvPr name="TextBox 13" id="13"/>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2134937" y="1152525"/>
            <a:ext cx="14018125" cy="727849"/>
          </a:xfrm>
          <a:prstGeom prst="rect">
            <a:avLst/>
          </a:prstGeom>
        </p:spPr>
        <p:txBody>
          <a:bodyPr anchor="t" rtlCol="false" tIns="0" lIns="0" bIns="0" rIns="0">
            <a:spAutoFit/>
          </a:bodyPr>
          <a:lstStyle/>
          <a:p>
            <a:pPr algn="ctr">
              <a:lnSpc>
                <a:spcPts val="5483"/>
              </a:lnSpc>
            </a:pPr>
            <a:r>
              <a:rPr lang="en-US" sz="5595" spc="-330">
                <a:solidFill>
                  <a:srgbClr val="263F6B"/>
                </a:solidFill>
                <a:latin typeface="Montserrat Extra-Bold Italics"/>
              </a:rPr>
              <a:t>PRODUCT ARCHITECTURE</a:t>
            </a:r>
          </a:p>
        </p:txBody>
      </p:sp>
      <p:pic>
        <p:nvPicPr>
          <p:cNvPr name="Picture 15" id="1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08511" y="5462474"/>
            <a:ext cx="956552" cy="436427"/>
          </a:xfrm>
          <a:prstGeom prst="rect">
            <a:avLst/>
          </a:prstGeom>
        </p:spPr>
      </p:pic>
      <p:pic>
        <p:nvPicPr>
          <p:cNvPr name="Picture 16" id="1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67873">
            <a:off x="11560057" y="4170838"/>
            <a:ext cx="598258" cy="272955"/>
          </a:xfrm>
          <a:prstGeom prst="rect">
            <a:avLst/>
          </a:prstGeom>
        </p:spPr>
      </p:pic>
      <p:pic>
        <p:nvPicPr>
          <p:cNvPr name="Picture 17" id="1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5444219"/>
            <a:ext cx="956552" cy="436427"/>
          </a:xfrm>
          <a:prstGeom prst="rect">
            <a:avLst/>
          </a:prstGeom>
        </p:spPr>
      </p:pic>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62560" y="5407777"/>
            <a:ext cx="956552" cy="436427"/>
          </a:xfrm>
          <a:prstGeom prst="rect">
            <a:avLst/>
          </a:prstGeom>
        </p:spPr>
      </p:pic>
      <p:pic>
        <p:nvPicPr>
          <p:cNvPr name="Picture 19" id="1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559225">
            <a:off x="11535496" y="6981681"/>
            <a:ext cx="647380" cy="295367"/>
          </a:xfrm>
          <a:prstGeom prst="rect">
            <a:avLst/>
          </a:prstGeom>
        </p:spPr>
      </p:pic>
      <p:sp>
        <p:nvSpPr>
          <p:cNvPr name="TextBox 20" id="20"/>
          <p:cNvSpPr txBox="true"/>
          <p:nvPr/>
        </p:nvSpPr>
        <p:spPr>
          <a:xfrm rot="0">
            <a:off x="6099673" y="4738825"/>
            <a:ext cx="2815727" cy="178054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voltage Regulator (5V)</a:t>
            </a:r>
          </a:p>
        </p:txBody>
      </p:sp>
      <p:sp>
        <p:nvSpPr>
          <p:cNvPr name="TextBox 21" id="21"/>
          <p:cNvSpPr txBox="true"/>
          <p:nvPr/>
        </p:nvSpPr>
        <p:spPr>
          <a:xfrm rot="0">
            <a:off x="10730161" y="4972579"/>
            <a:ext cx="2583075"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Micro procssor</a:t>
            </a:r>
          </a:p>
        </p:txBody>
      </p:sp>
      <p:sp>
        <p:nvSpPr>
          <p:cNvPr name="TextBox 22" id="22"/>
          <p:cNvSpPr txBox="true"/>
          <p:nvPr/>
        </p:nvSpPr>
        <p:spPr>
          <a:xfrm rot="0">
            <a:off x="14629642" y="5248166"/>
            <a:ext cx="2629658" cy="679450"/>
          </a:xfrm>
          <a:prstGeom prst="rect">
            <a:avLst/>
          </a:prstGeom>
        </p:spPr>
        <p:txBody>
          <a:bodyPr anchor="t" rtlCol="false" tIns="0" lIns="0" bIns="0" rIns="0">
            <a:spAutoFit/>
          </a:bodyPr>
          <a:lstStyle/>
          <a:p>
            <a:pPr algn="ctr">
              <a:lnSpc>
                <a:spcPts val="5599"/>
              </a:lnSpc>
            </a:pPr>
            <a:r>
              <a:rPr lang="en-US" sz="3999">
                <a:solidFill>
                  <a:srgbClr val="FFFFFF"/>
                </a:solidFill>
                <a:latin typeface="Canva Sans Bold"/>
              </a:rPr>
              <a:t>LCD</a:t>
            </a:r>
          </a:p>
        </p:txBody>
      </p:sp>
      <p:sp>
        <p:nvSpPr>
          <p:cNvPr name="TextBox 23" id="23"/>
          <p:cNvSpPr txBox="true"/>
          <p:nvPr/>
        </p:nvSpPr>
        <p:spPr>
          <a:xfrm rot="0">
            <a:off x="11059336" y="2541974"/>
            <a:ext cx="1523261"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IR Sensor</a:t>
            </a:r>
          </a:p>
        </p:txBody>
      </p:sp>
      <p:grpSp>
        <p:nvGrpSpPr>
          <p:cNvPr name="Group 24" id="24"/>
          <p:cNvGrpSpPr/>
          <p:nvPr/>
        </p:nvGrpSpPr>
        <p:grpSpPr>
          <a:xfrm rot="0">
            <a:off x="0" y="5066431"/>
            <a:ext cx="5380866" cy="1231645"/>
            <a:chOff x="0" y="0"/>
            <a:chExt cx="7174488" cy="1642193"/>
          </a:xfrm>
        </p:grpSpPr>
        <p:grpSp>
          <p:nvGrpSpPr>
            <p:cNvPr name="Group 25" id="25"/>
            <p:cNvGrpSpPr/>
            <p:nvPr/>
          </p:nvGrpSpPr>
          <p:grpSpPr>
            <a:xfrm rot="0">
              <a:off x="432399" y="0"/>
              <a:ext cx="6309689" cy="1642193"/>
              <a:chOff x="0" y="0"/>
              <a:chExt cx="1246358" cy="324384"/>
            </a:xfrm>
          </p:grpSpPr>
          <p:sp>
            <p:nvSpPr>
              <p:cNvPr name="Freeform 26" id="26"/>
              <p:cNvSpPr/>
              <p:nvPr/>
            </p:nvSpPr>
            <p:spPr>
              <a:xfrm flipH="false" flipV="false">
                <a:off x="0" y="0"/>
                <a:ext cx="1246358" cy="324384"/>
              </a:xfrm>
              <a:custGeom>
                <a:avLst/>
                <a:gdLst/>
                <a:ahLst/>
                <a:cxnLst/>
                <a:rect r="r" b="b" t="t" l="l"/>
                <a:pathLst>
                  <a:path h="324384" w="1246358">
                    <a:moveTo>
                      <a:pt x="83435" y="0"/>
                    </a:moveTo>
                    <a:lnTo>
                      <a:pt x="1162923" y="0"/>
                    </a:lnTo>
                    <a:cubicBezTo>
                      <a:pt x="1209003" y="0"/>
                      <a:pt x="1246358" y="37355"/>
                      <a:pt x="1246358" y="83435"/>
                    </a:cubicBezTo>
                    <a:lnTo>
                      <a:pt x="1246358" y="240949"/>
                    </a:lnTo>
                    <a:cubicBezTo>
                      <a:pt x="1246358" y="263077"/>
                      <a:pt x="1237568" y="284299"/>
                      <a:pt x="1221921" y="299946"/>
                    </a:cubicBezTo>
                    <a:cubicBezTo>
                      <a:pt x="1206274" y="315593"/>
                      <a:pt x="1185052" y="324384"/>
                      <a:pt x="1162923" y="324384"/>
                    </a:cubicBezTo>
                    <a:lnTo>
                      <a:pt x="83435" y="324384"/>
                    </a:lnTo>
                    <a:cubicBezTo>
                      <a:pt x="37355" y="324384"/>
                      <a:pt x="0" y="287029"/>
                      <a:pt x="0" y="240949"/>
                    </a:cubicBezTo>
                    <a:lnTo>
                      <a:pt x="0" y="83435"/>
                    </a:lnTo>
                    <a:cubicBezTo>
                      <a:pt x="0" y="61307"/>
                      <a:pt x="8790" y="40085"/>
                      <a:pt x="24438" y="24438"/>
                    </a:cubicBezTo>
                    <a:cubicBezTo>
                      <a:pt x="40085" y="8790"/>
                      <a:pt x="61307" y="0"/>
                      <a:pt x="83435" y="0"/>
                    </a:cubicBezTo>
                    <a:close/>
                  </a:path>
                </a:pathLst>
              </a:custGeom>
              <a:solidFill>
                <a:srgbClr val="737373"/>
              </a:solidFill>
            </p:spPr>
          </p:sp>
          <p:sp>
            <p:nvSpPr>
              <p:cNvPr name="TextBox 27" id="2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0" y="279658"/>
              <a:ext cx="7174488" cy="795655"/>
            </a:xfrm>
            <a:prstGeom prst="rect">
              <a:avLst/>
            </a:prstGeom>
          </p:spPr>
          <p:txBody>
            <a:bodyPr anchor="t" rtlCol="false" tIns="0" lIns="0" bIns="0" rIns="0">
              <a:spAutoFit/>
            </a:bodyPr>
            <a:lstStyle/>
            <a:p>
              <a:pPr algn="ctr">
                <a:lnSpc>
                  <a:spcPts val="5039"/>
                </a:lnSpc>
              </a:pPr>
              <a:r>
                <a:rPr lang="en-US" sz="3599">
                  <a:solidFill>
                    <a:srgbClr val="FFFFFF"/>
                  </a:solidFill>
                  <a:latin typeface="Canva Sans Bold"/>
                </a:rPr>
                <a:t>Power supply</a:t>
              </a:r>
            </a:p>
          </p:txBody>
        </p:sp>
      </p:grpSp>
      <p:sp>
        <p:nvSpPr>
          <p:cNvPr name="TextBox 29" id="29"/>
          <p:cNvSpPr txBox="true"/>
          <p:nvPr/>
        </p:nvSpPr>
        <p:spPr>
          <a:xfrm rot="0">
            <a:off x="11059336" y="7621040"/>
            <a:ext cx="1523261"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IR Sensor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154" t="39553" r="12559" b="11872"/>
          <a:stretch>
            <a:fillRect/>
          </a:stretch>
        </p:blipFill>
        <p:spPr>
          <a:xfrm flipH="false" flipV="false" rot="0">
            <a:off x="9857892" y="2309007"/>
            <a:ext cx="7097454" cy="6949293"/>
          </a:xfrm>
          <a:prstGeom prst="rect">
            <a:avLst/>
          </a:prstGeom>
        </p:spPr>
      </p:pic>
      <p:pic>
        <p:nvPicPr>
          <p:cNvPr name="Picture 3" id="3"/>
          <p:cNvPicPr>
            <a:picLocks noChangeAspect="true"/>
          </p:cNvPicPr>
          <p:nvPr/>
        </p:nvPicPr>
        <p:blipFill>
          <a:blip r:embed="rId3"/>
          <a:srcRect l="11091" t="31167" r="13293" b="14628"/>
          <a:stretch>
            <a:fillRect/>
          </a:stretch>
        </p:blipFill>
        <p:spPr>
          <a:xfrm flipH="false" flipV="false" rot="0">
            <a:off x="1028700" y="2309007"/>
            <a:ext cx="6065908" cy="6949293"/>
          </a:xfrm>
          <a:prstGeom prst="rect">
            <a:avLst/>
          </a:prstGeom>
        </p:spPr>
      </p:pic>
      <p:sp>
        <p:nvSpPr>
          <p:cNvPr name="TextBox 4" id="4"/>
          <p:cNvSpPr txBox="true"/>
          <p:nvPr/>
        </p:nvSpPr>
        <p:spPr>
          <a:xfrm rot="0">
            <a:off x="1541445" y="726688"/>
            <a:ext cx="14018125" cy="727849"/>
          </a:xfrm>
          <a:prstGeom prst="rect">
            <a:avLst/>
          </a:prstGeom>
        </p:spPr>
        <p:txBody>
          <a:bodyPr anchor="t" rtlCol="false" tIns="0" lIns="0" bIns="0" rIns="0">
            <a:spAutoFit/>
          </a:bodyPr>
          <a:lstStyle/>
          <a:p>
            <a:pPr algn="ctr">
              <a:lnSpc>
                <a:spcPts val="5483"/>
              </a:lnSpc>
            </a:pPr>
            <a:r>
              <a:rPr lang="en-US" sz="5595" spc="-330">
                <a:solidFill>
                  <a:srgbClr val="263F6B"/>
                </a:solidFill>
                <a:latin typeface="Montserrat Extra-Bold Italics"/>
              </a:rPr>
              <a:t>PRODUCT SKETCH OF ENCLOSURE</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88784" y="2652577"/>
            <a:ext cx="16951864" cy="7049165"/>
            <a:chOff x="0" y="0"/>
            <a:chExt cx="6184086" cy="2571555"/>
          </a:xfrm>
        </p:grpSpPr>
        <p:sp>
          <p:nvSpPr>
            <p:cNvPr name="Freeform 4" id="4"/>
            <p:cNvSpPr/>
            <p:nvPr/>
          </p:nvSpPr>
          <p:spPr>
            <a:xfrm flipH="false" flipV="false">
              <a:off x="0" y="0"/>
              <a:ext cx="6184086" cy="2571555"/>
            </a:xfrm>
            <a:custGeom>
              <a:avLst/>
              <a:gdLst/>
              <a:ahLst/>
              <a:cxnLst/>
              <a:rect r="r" b="b" t="t" l="l"/>
              <a:pathLst>
                <a:path h="2571555" w="6184086">
                  <a:moveTo>
                    <a:pt x="6059626" y="2571554"/>
                  </a:moveTo>
                  <a:lnTo>
                    <a:pt x="124460" y="2571554"/>
                  </a:lnTo>
                  <a:cubicBezTo>
                    <a:pt x="55880" y="2571554"/>
                    <a:pt x="0" y="2515675"/>
                    <a:pt x="0" y="2447094"/>
                  </a:cubicBezTo>
                  <a:lnTo>
                    <a:pt x="0" y="124460"/>
                  </a:lnTo>
                  <a:cubicBezTo>
                    <a:pt x="0" y="55880"/>
                    <a:pt x="55880" y="0"/>
                    <a:pt x="124460" y="0"/>
                  </a:cubicBezTo>
                  <a:lnTo>
                    <a:pt x="6059626" y="0"/>
                  </a:lnTo>
                  <a:cubicBezTo>
                    <a:pt x="6128206" y="0"/>
                    <a:pt x="6184086" y="55880"/>
                    <a:pt x="6184086" y="124460"/>
                  </a:cubicBezTo>
                  <a:lnTo>
                    <a:pt x="6184086" y="2447095"/>
                  </a:lnTo>
                  <a:cubicBezTo>
                    <a:pt x="6184086" y="2515675"/>
                    <a:pt x="6128206" y="2571555"/>
                    <a:pt x="6059626" y="2571555"/>
                  </a:cubicBezTo>
                  <a:close/>
                </a:path>
              </a:pathLst>
            </a:custGeom>
            <a:solidFill>
              <a:srgbClr val="263F6B"/>
            </a:solidFill>
          </p:spPr>
        </p:sp>
      </p:grpSp>
      <p:grpSp>
        <p:nvGrpSpPr>
          <p:cNvPr name="Group 5" id="5"/>
          <p:cNvGrpSpPr/>
          <p:nvPr/>
        </p:nvGrpSpPr>
        <p:grpSpPr>
          <a:xfrm rot="0">
            <a:off x="-432754" y="1202386"/>
            <a:ext cx="5740849" cy="911118"/>
            <a:chOff x="0" y="0"/>
            <a:chExt cx="4161103" cy="660400"/>
          </a:xfrm>
        </p:grpSpPr>
        <p:sp>
          <p:nvSpPr>
            <p:cNvPr name="Freeform 6" id="6"/>
            <p:cNvSpPr/>
            <p:nvPr/>
          </p:nvSpPr>
          <p:spPr>
            <a:xfrm flipH="false" flipV="false">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name="Group 7" id="7"/>
          <p:cNvGrpSpPr/>
          <p:nvPr/>
        </p:nvGrpSpPr>
        <p:grpSpPr>
          <a:xfrm rot="0">
            <a:off x="12988028" y="1202386"/>
            <a:ext cx="5740849" cy="911118"/>
            <a:chOff x="0" y="0"/>
            <a:chExt cx="4161103" cy="660400"/>
          </a:xfrm>
        </p:grpSpPr>
        <p:sp>
          <p:nvSpPr>
            <p:cNvPr name="Freeform 8" id="8"/>
            <p:cNvSpPr/>
            <p:nvPr/>
          </p:nvSpPr>
          <p:spPr>
            <a:xfrm flipH="false" flipV="false">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TextBox 9" id="9"/>
          <p:cNvSpPr txBox="true"/>
          <p:nvPr/>
        </p:nvSpPr>
        <p:spPr>
          <a:xfrm rot="0">
            <a:off x="6180378" y="1008213"/>
            <a:ext cx="5935366" cy="1423289"/>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Italics"/>
              </a:rPr>
              <a:t>MARKETING PLAN</a:t>
            </a:r>
          </a:p>
        </p:txBody>
      </p:sp>
      <p:sp>
        <p:nvSpPr>
          <p:cNvPr name="TextBox 10" id="10"/>
          <p:cNvSpPr txBox="true"/>
          <p:nvPr/>
        </p:nvSpPr>
        <p:spPr>
          <a:xfrm rot="0">
            <a:off x="1182777" y="2714864"/>
            <a:ext cx="15922446" cy="7289399"/>
          </a:xfrm>
          <a:prstGeom prst="rect">
            <a:avLst/>
          </a:prstGeom>
        </p:spPr>
        <p:txBody>
          <a:bodyPr anchor="t" rtlCol="false" tIns="0" lIns="0" bIns="0" rIns="0">
            <a:spAutoFit/>
          </a:bodyPr>
          <a:lstStyle/>
          <a:p>
            <a:pPr marL="704516" indent="-352258" lvl="1">
              <a:lnSpc>
                <a:spcPts val="5318"/>
              </a:lnSpc>
              <a:buFont typeface="Arial"/>
              <a:buChar char="•"/>
            </a:pPr>
            <a:r>
              <a:rPr lang="en-US" sz="3263" spc="65">
                <a:solidFill>
                  <a:srgbClr val="FFFFFF"/>
                </a:solidFill>
                <a:latin typeface="Montserrat Bold"/>
              </a:rPr>
              <a:t>Targeting government offices, social control institutions, and public space management authorities through emails and visits.</a:t>
            </a:r>
          </a:p>
          <a:p>
            <a:pPr marL="704516" indent="-352258" lvl="1">
              <a:lnSpc>
                <a:spcPts val="5318"/>
              </a:lnSpc>
              <a:buFont typeface="Arial"/>
              <a:buChar char="•"/>
            </a:pPr>
            <a:r>
              <a:rPr lang="en-US" sz="3263" spc="65">
                <a:solidFill>
                  <a:srgbClr val="FFFFFF"/>
                </a:solidFill>
                <a:latin typeface="Montserrat Bold"/>
              </a:rPr>
              <a:t>Creating a website and using social media platforms (Facebook, Instagram, and YouTube) for wider market promotion.</a:t>
            </a:r>
          </a:p>
          <a:p>
            <a:pPr marL="704516" indent="-352258" lvl="1">
              <a:lnSpc>
                <a:spcPts val="5318"/>
              </a:lnSpc>
              <a:buFont typeface="Arial"/>
              <a:buChar char="•"/>
            </a:pPr>
            <a:r>
              <a:rPr lang="en-US" sz="3263" spc="65">
                <a:solidFill>
                  <a:srgbClr val="FFFFFF"/>
                </a:solidFill>
                <a:latin typeface="Montserrat Bold"/>
              </a:rPr>
              <a:t>Asking for customer reviews to boost sales.</a:t>
            </a:r>
          </a:p>
          <a:p>
            <a:pPr algn="l" marL="704516" indent="-352258" lvl="1">
              <a:lnSpc>
                <a:spcPts val="5318"/>
              </a:lnSpc>
              <a:buFont typeface="Arial"/>
              <a:buChar char="•"/>
            </a:pPr>
            <a:r>
              <a:rPr lang="en-US" sz="3263" spc="65">
                <a:solidFill>
                  <a:srgbClr val="FFFFFF"/>
                </a:solidFill>
                <a:latin typeface="Montserrat Bold"/>
              </a:rPr>
              <a:t>Creating official accounts on YouTube, Facebook, and Instagram after reaching the market.</a:t>
            </a:r>
          </a:p>
          <a:p>
            <a:pPr marL="704516" indent="-352258" lvl="1">
              <a:lnSpc>
                <a:spcPts val="5318"/>
              </a:lnSpc>
              <a:buFont typeface="Arial"/>
              <a:buChar char="•"/>
            </a:pPr>
            <a:r>
              <a:rPr lang="en-US" sz="3263" spc="65">
                <a:solidFill>
                  <a:srgbClr val="FFFFFF"/>
                </a:solidFill>
                <a:latin typeface="Montserrat Bold"/>
              </a:rPr>
              <a:t>Sharing eye-catching flyers, posts, and videos through social media.</a:t>
            </a:r>
          </a:p>
          <a:p>
            <a:pPr marL="704516" indent="-352258" lvl="1">
              <a:lnSpc>
                <a:spcPts val="5318"/>
              </a:lnSpc>
              <a:buFont typeface="Arial"/>
              <a:buChar char="•"/>
            </a:pPr>
            <a:r>
              <a:rPr lang="en-US" sz="3263" spc="65">
                <a:solidFill>
                  <a:srgbClr val="FFFFFF"/>
                </a:solidFill>
                <a:latin typeface="Montserrat Bold"/>
              </a:rPr>
              <a:t>Creating introductory videos to compare the product with similar products in the market.</a:t>
            </a:r>
          </a:p>
          <a:p>
            <a:pPr algn="ctr">
              <a:lnSpc>
                <a:spcPts val="5318"/>
              </a:lnSpc>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88784" y="1837422"/>
            <a:ext cx="16470516" cy="2569836"/>
            <a:chOff x="0" y="0"/>
            <a:chExt cx="8787923" cy="1371148"/>
          </a:xfrm>
        </p:grpSpPr>
        <p:sp>
          <p:nvSpPr>
            <p:cNvPr name="Freeform 4" id="4"/>
            <p:cNvSpPr/>
            <p:nvPr/>
          </p:nvSpPr>
          <p:spPr>
            <a:xfrm flipH="false" flipV="false">
              <a:off x="0" y="0"/>
              <a:ext cx="8787923" cy="1371148"/>
            </a:xfrm>
            <a:custGeom>
              <a:avLst/>
              <a:gdLst/>
              <a:ahLst/>
              <a:cxnLst/>
              <a:rect r="r" b="b" t="t" l="l"/>
              <a:pathLst>
                <a:path h="1371148" w="8787923">
                  <a:moveTo>
                    <a:pt x="8663463" y="1371148"/>
                  </a:moveTo>
                  <a:lnTo>
                    <a:pt x="124460" y="1371148"/>
                  </a:lnTo>
                  <a:cubicBezTo>
                    <a:pt x="55880" y="1371148"/>
                    <a:pt x="0" y="1315268"/>
                    <a:pt x="0" y="1246688"/>
                  </a:cubicBezTo>
                  <a:lnTo>
                    <a:pt x="0" y="124460"/>
                  </a:lnTo>
                  <a:cubicBezTo>
                    <a:pt x="0" y="55880"/>
                    <a:pt x="55880" y="0"/>
                    <a:pt x="124460" y="0"/>
                  </a:cubicBezTo>
                  <a:lnTo>
                    <a:pt x="8663463" y="0"/>
                  </a:lnTo>
                  <a:cubicBezTo>
                    <a:pt x="8732043" y="0"/>
                    <a:pt x="8787923" y="55880"/>
                    <a:pt x="8787923" y="124460"/>
                  </a:cubicBezTo>
                  <a:lnTo>
                    <a:pt x="8787923" y="1246688"/>
                  </a:lnTo>
                  <a:cubicBezTo>
                    <a:pt x="8787923" y="1315268"/>
                    <a:pt x="8732043" y="1371148"/>
                    <a:pt x="8663463" y="1371148"/>
                  </a:cubicBezTo>
                  <a:close/>
                </a:path>
              </a:pathLst>
            </a:custGeom>
            <a:solidFill>
              <a:srgbClr val="D9D9D9"/>
            </a:solidFill>
          </p:spPr>
        </p:sp>
      </p:grpSp>
      <p:grpSp>
        <p:nvGrpSpPr>
          <p:cNvPr name="Group 5" id="5"/>
          <p:cNvGrpSpPr/>
          <p:nvPr/>
        </p:nvGrpSpPr>
        <p:grpSpPr>
          <a:xfrm rot="0">
            <a:off x="-260850" y="646584"/>
            <a:ext cx="3785076" cy="764233"/>
            <a:chOff x="0" y="0"/>
            <a:chExt cx="4161103" cy="840155"/>
          </a:xfrm>
        </p:grpSpPr>
        <p:sp>
          <p:nvSpPr>
            <p:cNvPr name="Freeform 6" id="6"/>
            <p:cNvSpPr/>
            <p:nvPr/>
          </p:nvSpPr>
          <p:spPr>
            <a:xfrm flipH="false" flipV="false">
              <a:off x="0" y="0"/>
              <a:ext cx="4161103" cy="840155"/>
            </a:xfrm>
            <a:custGeom>
              <a:avLst/>
              <a:gdLst/>
              <a:ahLst/>
              <a:cxnLst/>
              <a:rect r="r" b="b" t="t" l="l"/>
              <a:pathLst>
                <a:path h="840155" w="4161103">
                  <a:moveTo>
                    <a:pt x="4036643" y="840155"/>
                  </a:moveTo>
                  <a:lnTo>
                    <a:pt x="124460" y="840155"/>
                  </a:lnTo>
                  <a:cubicBezTo>
                    <a:pt x="55880" y="840155"/>
                    <a:pt x="0" y="784275"/>
                    <a:pt x="0" y="715695"/>
                  </a:cubicBezTo>
                  <a:lnTo>
                    <a:pt x="0" y="124460"/>
                  </a:lnTo>
                  <a:cubicBezTo>
                    <a:pt x="0" y="55880"/>
                    <a:pt x="55880" y="0"/>
                    <a:pt x="124460" y="0"/>
                  </a:cubicBezTo>
                  <a:lnTo>
                    <a:pt x="4036643" y="0"/>
                  </a:lnTo>
                  <a:cubicBezTo>
                    <a:pt x="4105223" y="0"/>
                    <a:pt x="4161103" y="55880"/>
                    <a:pt x="4161103" y="124460"/>
                  </a:cubicBezTo>
                  <a:lnTo>
                    <a:pt x="4161103" y="715695"/>
                  </a:lnTo>
                  <a:cubicBezTo>
                    <a:pt x="4161103" y="784275"/>
                    <a:pt x="4105223" y="840155"/>
                    <a:pt x="4036643" y="840155"/>
                  </a:cubicBezTo>
                  <a:close/>
                </a:path>
              </a:pathLst>
            </a:custGeom>
            <a:solidFill>
              <a:srgbClr val="263F6B"/>
            </a:solidFill>
          </p:spPr>
        </p:sp>
      </p:grpSp>
      <p:grpSp>
        <p:nvGrpSpPr>
          <p:cNvPr name="Group 7" id="7"/>
          <p:cNvGrpSpPr/>
          <p:nvPr/>
        </p:nvGrpSpPr>
        <p:grpSpPr>
          <a:xfrm rot="0">
            <a:off x="14745606" y="5129724"/>
            <a:ext cx="3785076" cy="764233"/>
            <a:chOff x="0" y="0"/>
            <a:chExt cx="4161103" cy="840155"/>
          </a:xfrm>
        </p:grpSpPr>
        <p:sp>
          <p:nvSpPr>
            <p:cNvPr name="Freeform 8" id="8"/>
            <p:cNvSpPr/>
            <p:nvPr/>
          </p:nvSpPr>
          <p:spPr>
            <a:xfrm flipH="false" flipV="false">
              <a:off x="0" y="0"/>
              <a:ext cx="4161103" cy="840155"/>
            </a:xfrm>
            <a:custGeom>
              <a:avLst/>
              <a:gdLst/>
              <a:ahLst/>
              <a:cxnLst/>
              <a:rect r="r" b="b" t="t" l="l"/>
              <a:pathLst>
                <a:path h="840155" w="4161103">
                  <a:moveTo>
                    <a:pt x="4036643" y="840155"/>
                  </a:moveTo>
                  <a:lnTo>
                    <a:pt x="124460" y="840155"/>
                  </a:lnTo>
                  <a:cubicBezTo>
                    <a:pt x="55880" y="840155"/>
                    <a:pt x="0" y="784275"/>
                    <a:pt x="0" y="715695"/>
                  </a:cubicBezTo>
                  <a:lnTo>
                    <a:pt x="0" y="124460"/>
                  </a:lnTo>
                  <a:cubicBezTo>
                    <a:pt x="0" y="55880"/>
                    <a:pt x="55880" y="0"/>
                    <a:pt x="124460" y="0"/>
                  </a:cubicBezTo>
                  <a:lnTo>
                    <a:pt x="4036643" y="0"/>
                  </a:lnTo>
                  <a:cubicBezTo>
                    <a:pt x="4105223" y="0"/>
                    <a:pt x="4161103" y="55880"/>
                    <a:pt x="4161103" y="124460"/>
                  </a:cubicBezTo>
                  <a:lnTo>
                    <a:pt x="4161103" y="715695"/>
                  </a:lnTo>
                  <a:cubicBezTo>
                    <a:pt x="4161103" y="784275"/>
                    <a:pt x="4105223" y="840155"/>
                    <a:pt x="4036643" y="840155"/>
                  </a:cubicBezTo>
                  <a:close/>
                </a:path>
              </a:pathLst>
            </a:custGeom>
            <a:solidFill>
              <a:srgbClr val="263F6B"/>
            </a:solidFill>
          </p:spPr>
        </p:sp>
      </p:grpSp>
      <p:sp>
        <p:nvSpPr>
          <p:cNvPr name="TextBox 9" id="9"/>
          <p:cNvSpPr txBox="true"/>
          <p:nvPr/>
        </p:nvSpPr>
        <p:spPr>
          <a:xfrm rot="0">
            <a:off x="2058228" y="726630"/>
            <a:ext cx="5935366"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Italics"/>
              </a:rPr>
              <a:t>SALES</a:t>
            </a:r>
          </a:p>
        </p:txBody>
      </p:sp>
      <p:sp>
        <p:nvSpPr>
          <p:cNvPr name="TextBox 10" id="10"/>
          <p:cNvSpPr txBox="true"/>
          <p:nvPr/>
        </p:nvSpPr>
        <p:spPr>
          <a:xfrm rot="0">
            <a:off x="1028700" y="1985536"/>
            <a:ext cx="14983904" cy="2622321"/>
          </a:xfrm>
          <a:prstGeom prst="rect">
            <a:avLst/>
          </a:prstGeom>
        </p:spPr>
        <p:txBody>
          <a:bodyPr anchor="t" rtlCol="false" tIns="0" lIns="0" bIns="0" rIns="0">
            <a:spAutoFit/>
          </a:bodyPr>
          <a:lstStyle/>
          <a:p>
            <a:pPr marL="703835" indent="-351917" lvl="1">
              <a:lnSpc>
                <a:spcPts val="5313"/>
              </a:lnSpc>
              <a:buFont typeface="Arial"/>
              <a:buChar char="•"/>
            </a:pPr>
            <a:r>
              <a:rPr lang="en-US" sz="3260" spc="65">
                <a:solidFill>
                  <a:srgbClr val="263F6B"/>
                </a:solidFill>
                <a:latin typeface="Montserrat Bold"/>
              </a:rPr>
              <a:t>Selling the product in local tech stores.</a:t>
            </a:r>
          </a:p>
          <a:p>
            <a:pPr marL="703835" indent="-351917" lvl="1">
              <a:lnSpc>
                <a:spcPts val="5313"/>
              </a:lnSpc>
              <a:buFont typeface="Arial"/>
              <a:buChar char="•"/>
            </a:pPr>
            <a:r>
              <a:rPr lang="en-US" sz="3260" spc="65">
                <a:solidFill>
                  <a:srgbClr val="263F6B"/>
                </a:solidFill>
                <a:latin typeface="Montserrat Bold"/>
              </a:rPr>
              <a:t>Marketing the product on websites such as eBay, Amazon, Daraz, and Instagram.</a:t>
            </a:r>
          </a:p>
          <a:p>
            <a:pPr algn="ctr">
              <a:lnSpc>
                <a:spcPts val="5313"/>
              </a:lnSpc>
            </a:pPr>
          </a:p>
        </p:txBody>
      </p:sp>
      <p:sp>
        <p:nvSpPr>
          <p:cNvPr name="TextBox 11" id="11"/>
          <p:cNvSpPr txBox="true"/>
          <p:nvPr/>
        </p:nvSpPr>
        <p:spPr>
          <a:xfrm rot="0">
            <a:off x="8810241" y="5253549"/>
            <a:ext cx="5935366" cy="727964"/>
          </a:xfrm>
          <a:prstGeom prst="rect">
            <a:avLst/>
          </a:prstGeom>
        </p:spPr>
        <p:txBody>
          <a:bodyPr anchor="t" rtlCol="false" tIns="0" lIns="0" bIns="0" rIns="0">
            <a:spAutoFit/>
          </a:bodyPr>
          <a:lstStyle/>
          <a:p>
            <a:pPr algn="ctr">
              <a:lnSpc>
                <a:spcPts val="5488"/>
              </a:lnSpc>
            </a:pPr>
            <a:r>
              <a:rPr lang="en-US" sz="5600" spc="-330">
                <a:solidFill>
                  <a:srgbClr val="263F6B"/>
                </a:solidFill>
                <a:latin typeface="Montserrat Extra-Bold Italics"/>
              </a:rPr>
              <a:t>MAINTENANCE</a:t>
            </a:r>
          </a:p>
        </p:txBody>
      </p:sp>
      <p:grpSp>
        <p:nvGrpSpPr>
          <p:cNvPr name="Group 12" id="12"/>
          <p:cNvGrpSpPr/>
          <p:nvPr/>
        </p:nvGrpSpPr>
        <p:grpSpPr>
          <a:xfrm rot="0">
            <a:off x="908742" y="6362513"/>
            <a:ext cx="16470516" cy="3226638"/>
            <a:chOff x="0" y="0"/>
            <a:chExt cx="8787923" cy="1721588"/>
          </a:xfrm>
        </p:grpSpPr>
        <p:sp>
          <p:nvSpPr>
            <p:cNvPr name="Freeform 13" id="13"/>
            <p:cNvSpPr/>
            <p:nvPr/>
          </p:nvSpPr>
          <p:spPr>
            <a:xfrm flipH="false" flipV="false">
              <a:off x="0" y="0"/>
              <a:ext cx="8787923" cy="1721589"/>
            </a:xfrm>
            <a:custGeom>
              <a:avLst/>
              <a:gdLst/>
              <a:ahLst/>
              <a:cxnLst/>
              <a:rect r="r" b="b" t="t" l="l"/>
              <a:pathLst>
                <a:path h="1721589" w="8787923">
                  <a:moveTo>
                    <a:pt x="8663463" y="1721588"/>
                  </a:moveTo>
                  <a:lnTo>
                    <a:pt x="124460" y="1721588"/>
                  </a:lnTo>
                  <a:cubicBezTo>
                    <a:pt x="55880" y="1721588"/>
                    <a:pt x="0" y="1665708"/>
                    <a:pt x="0" y="1597128"/>
                  </a:cubicBezTo>
                  <a:lnTo>
                    <a:pt x="0" y="124460"/>
                  </a:lnTo>
                  <a:cubicBezTo>
                    <a:pt x="0" y="55880"/>
                    <a:pt x="55880" y="0"/>
                    <a:pt x="124460" y="0"/>
                  </a:cubicBezTo>
                  <a:lnTo>
                    <a:pt x="8663463" y="0"/>
                  </a:lnTo>
                  <a:cubicBezTo>
                    <a:pt x="8732043" y="0"/>
                    <a:pt x="8787923" y="55880"/>
                    <a:pt x="8787923" y="124460"/>
                  </a:cubicBezTo>
                  <a:lnTo>
                    <a:pt x="8787923" y="1597128"/>
                  </a:lnTo>
                  <a:cubicBezTo>
                    <a:pt x="8787923" y="1665709"/>
                    <a:pt x="8732043" y="1721589"/>
                    <a:pt x="8663463" y="1721589"/>
                  </a:cubicBezTo>
                  <a:close/>
                </a:path>
              </a:pathLst>
            </a:custGeom>
            <a:solidFill>
              <a:srgbClr val="D9D9D9"/>
            </a:solidFill>
          </p:spPr>
        </p:sp>
      </p:grpSp>
      <p:sp>
        <p:nvSpPr>
          <p:cNvPr name="TextBox 14" id="14"/>
          <p:cNvSpPr txBox="true"/>
          <p:nvPr/>
        </p:nvSpPr>
        <p:spPr>
          <a:xfrm rot="0">
            <a:off x="1028700" y="6572063"/>
            <a:ext cx="16230600" cy="3289071"/>
          </a:xfrm>
          <a:prstGeom prst="rect">
            <a:avLst/>
          </a:prstGeom>
        </p:spPr>
        <p:txBody>
          <a:bodyPr anchor="t" rtlCol="false" tIns="0" lIns="0" bIns="0" rIns="0">
            <a:spAutoFit/>
          </a:bodyPr>
          <a:lstStyle/>
          <a:p>
            <a:pPr marL="703835" indent="-351917" lvl="1">
              <a:lnSpc>
                <a:spcPts val="5313"/>
              </a:lnSpc>
              <a:buFont typeface="Arial"/>
              <a:buChar char="•"/>
            </a:pPr>
            <a:r>
              <a:rPr lang="en-US" sz="3260" spc="65">
                <a:solidFill>
                  <a:srgbClr val="263F6B"/>
                </a:solidFill>
                <a:latin typeface="Montserrat Bold"/>
              </a:rPr>
              <a:t>Provide printed manual for frequent maintenance instructions to customers.</a:t>
            </a:r>
          </a:p>
          <a:p>
            <a:pPr marL="703835" indent="-351917" lvl="1">
              <a:lnSpc>
                <a:spcPts val="5313"/>
              </a:lnSpc>
              <a:buFont typeface="Arial"/>
              <a:buChar char="•"/>
            </a:pPr>
            <a:r>
              <a:rPr lang="en-US" sz="3260" spc="65">
                <a:solidFill>
                  <a:srgbClr val="263F6B"/>
                </a:solidFill>
                <a:latin typeface="Montserrat Bold"/>
              </a:rPr>
              <a:t>Offer 1-year warranty period for each customer.</a:t>
            </a:r>
          </a:p>
          <a:p>
            <a:pPr marL="703835" indent="-351917" lvl="1">
              <a:lnSpc>
                <a:spcPts val="5313"/>
              </a:lnSpc>
              <a:buFont typeface="Arial"/>
              <a:buChar char="•"/>
            </a:pPr>
            <a:r>
              <a:rPr lang="en-US" sz="3260" spc="65">
                <a:solidFill>
                  <a:srgbClr val="263F6B"/>
                </a:solidFill>
                <a:latin typeface="Montserrat Bold"/>
              </a:rPr>
              <a:t>Customers can directly contact maintenance team for major issues.</a:t>
            </a:r>
          </a:p>
          <a:p>
            <a:pPr algn="ctr">
              <a:lnSpc>
                <a:spcPts val="531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455286" y="1570603"/>
            <a:ext cx="16124501" cy="3005095"/>
          </a:xfrm>
          <a:prstGeom prst="rect">
            <a:avLst/>
          </a:prstGeom>
        </p:spPr>
        <p:txBody>
          <a:bodyPr anchor="t" rtlCol="false" tIns="0" lIns="0" bIns="0" rIns="0">
            <a:spAutoFit/>
          </a:bodyPr>
          <a:lstStyle/>
          <a:p>
            <a:pPr marL="739259" indent="-369630" lvl="1">
              <a:lnSpc>
                <a:spcPts val="4793"/>
              </a:lnSpc>
              <a:buFont typeface="Arial"/>
              <a:buChar char="•"/>
            </a:pPr>
            <a:r>
              <a:rPr lang="en-US" sz="3424">
                <a:solidFill>
                  <a:srgbClr val="000000"/>
                </a:solidFill>
                <a:latin typeface="Montserrat"/>
              </a:rPr>
              <a:t>Successfully tested the object detecting  and counting circuit on a breadboard, using two IR sensors &amp; two LEDs.</a:t>
            </a:r>
          </a:p>
          <a:p>
            <a:pPr algn="just">
              <a:lnSpc>
                <a:spcPts val="4793"/>
              </a:lnSpc>
            </a:pPr>
            <a:r>
              <a:rPr lang="en-US" sz="3424">
                <a:solidFill>
                  <a:srgbClr val="000000"/>
                </a:solidFill>
                <a:latin typeface="Montserrat"/>
              </a:rPr>
              <a:t>(when one IR sensor is covered by a moving object one LED would light while the other LED lights up when the other IR sensor is covered, while displaying the count on a LCD.)</a:t>
            </a:r>
          </a:p>
        </p:txBody>
      </p:sp>
      <p:sp>
        <p:nvSpPr>
          <p:cNvPr name="AutoShape 3" id="3"/>
          <p:cNvSpPr/>
          <p:nvPr/>
        </p:nvSpPr>
        <p:spPr>
          <a:xfrm rot="-1753206">
            <a:off x="-1706796" y="4465219"/>
            <a:ext cx="25783492" cy="9586163"/>
          </a:xfrm>
          <a:prstGeom prst="rect">
            <a:avLst/>
          </a:prstGeom>
          <a:solidFill>
            <a:srgbClr val="545454">
              <a:alpha val="4706"/>
            </a:srgbClr>
          </a:solidFill>
        </p:spPr>
      </p:sp>
      <p:sp>
        <p:nvSpPr>
          <p:cNvPr name="AutoShape 4" id="4"/>
          <p:cNvSpPr/>
          <p:nvPr/>
        </p:nvSpPr>
        <p:spPr>
          <a:xfrm rot="0">
            <a:off x="1028700" y="9591065"/>
            <a:ext cx="16230600" cy="1351653"/>
          </a:xfrm>
          <a:prstGeom prst="rect">
            <a:avLst/>
          </a:prstGeom>
          <a:solidFill>
            <a:srgbClr val="213559"/>
          </a:solidFill>
        </p:spPr>
      </p:sp>
      <p:sp>
        <p:nvSpPr>
          <p:cNvPr name="AutoShape 5" id="5"/>
          <p:cNvSpPr/>
          <p:nvPr/>
        </p:nvSpPr>
        <p:spPr>
          <a:xfrm rot="0">
            <a:off x="1028700" y="-675827"/>
            <a:ext cx="16230600" cy="1351653"/>
          </a:xfrm>
          <a:prstGeom prst="rect">
            <a:avLst/>
          </a:prstGeom>
          <a:solidFill>
            <a:srgbClr val="213559"/>
          </a:solidFill>
        </p:spPr>
      </p:sp>
      <p:pic>
        <p:nvPicPr>
          <p:cNvPr name="Picture 6" id="6"/>
          <p:cNvPicPr>
            <a:picLocks noChangeAspect="true"/>
          </p:cNvPicPr>
          <p:nvPr/>
        </p:nvPicPr>
        <p:blipFill>
          <a:blip r:embed="rId2"/>
          <a:srcRect l="14656" t="18094" r="6802" b="12200"/>
          <a:stretch>
            <a:fillRect/>
          </a:stretch>
        </p:blipFill>
        <p:spPr>
          <a:xfrm flipH="false" flipV="false" rot="0">
            <a:off x="3358403" y="4909073"/>
            <a:ext cx="3675403" cy="4349227"/>
          </a:xfrm>
          <a:prstGeom prst="rect">
            <a:avLst/>
          </a:prstGeom>
        </p:spPr>
      </p:pic>
      <p:pic>
        <p:nvPicPr>
          <p:cNvPr name="Picture 7" id="7"/>
          <p:cNvPicPr>
            <a:picLocks noChangeAspect="true"/>
          </p:cNvPicPr>
          <p:nvPr/>
        </p:nvPicPr>
        <p:blipFill>
          <a:blip r:embed="rId3"/>
          <a:srcRect l="10037" t="26199" r="5182" b="11654"/>
          <a:stretch>
            <a:fillRect/>
          </a:stretch>
        </p:blipFill>
        <p:spPr>
          <a:xfrm flipH="false" flipV="false" rot="0">
            <a:off x="8264405" y="5143500"/>
            <a:ext cx="7484592" cy="4114800"/>
          </a:xfrm>
          <a:prstGeom prst="rect">
            <a:avLst/>
          </a:prstGeom>
        </p:spPr>
      </p:pic>
      <p:sp>
        <p:nvSpPr>
          <p:cNvPr name="TextBox 8" id="8"/>
          <p:cNvSpPr txBox="true"/>
          <p:nvPr/>
        </p:nvSpPr>
        <p:spPr>
          <a:xfrm rot="0">
            <a:off x="667448" y="886448"/>
            <a:ext cx="7596958" cy="741304"/>
          </a:xfrm>
          <a:prstGeom prst="rect">
            <a:avLst/>
          </a:prstGeom>
        </p:spPr>
        <p:txBody>
          <a:bodyPr anchor="t" rtlCol="false" tIns="0" lIns="0" bIns="0" rIns="0">
            <a:spAutoFit/>
          </a:bodyPr>
          <a:lstStyle/>
          <a:p>
            <a:pPr>
              <a:lnSpc>
                <a:spcPts val="5536"/>
              </a:lnSpc>
            </a:pPr>
            <a:r>
              <a:rPr lang="en-US" sz="5649" spc="-333">
                <a:solidFill>
                  <a:srgbClr val="263F6B"/>
                </a:solidFill>
                <a:latin typeface="Montserrat Extra-Bold Italics"/>
              </a:rPr>
              <a:t>PROGRESS REPORT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DAFiVU3MZ0Y</dc:identifier>
  <dcterms:modified xsi:type="dcterms:W3CDTF">2011-08-01T06:04:30Z</dcterms:modified>
  <cp:revision>1</cp:revision>
  <dc:title>Identification of the Problem</dc:title>
</cp:coreProperties>
</file>